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6.xml" ContentType="application/vnd.ms-office.activeX+xml"/>
  <Override PartName="/ppt/activeX/activeX7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activeX/activeX5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58" r:id="rId5"/>
    <p:sldId id="260" r:id="rId6"/>
    <p:sldId id="261" r:id="rId7"/>
    <p:sldId id="262" r:id="rId8"/>
    <p:sldId id="264" r:id="rId9"/>
    <p:sldId id="263" r:id="rId10"/>
    <p:sldId id="265" r:id="rId11"/>
    <p:sldId id="268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35B5D-B710-493A-B485-A0678635C8C5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443D1-48F1-45BF-BF9F-78856C0F3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026" name="ShockwaveFlash1" r:id="rId2" imgW="8353578" imgH="590534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Documents and Settings\111\Рабочий стол\Flash_1\Механика\Динамика\Рисунки\s7313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00042"/>
            <a:ext cx="1821669" cy="1214447"/>
          </a:xfrm>
          <a:prstGeom prst="rect">
            <a:avLst/>
          </a:prstGeom>
          <a:noFill/>
        </p:spPr>
      </p:pic>
      <p:pic>
        <p:nvPicPr>
          <p:cNvPr id="10243" name="Picture 3" descr="C:\Documents and Settings\111\Рабочий стол\2.JPG"/>
          <p:cNvPicPr>
            <a:picLocks noChangeAspect="1" noChangeArrowheads="1"/>
          </p:cNvPicPr>
          <p:nvPr/>
        </p:nvPicPr>
        <p:blipFill>
          <a:blip r:embed="rId3" cstate="print"/>
          <a:srcRect l="38793" t="4518" r="9482"/>
          <a:stretch>
            <a:fillRect/>
          </a:stretch>
        </p:blipFill>
        <p:spPr bwMode="auto">
          <a:xfrm>
            <a:off x="5572132" y="3214686"/>
            <a:ext cx="2857520" cy="3019424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643570" y="571480"/>
            <a:ext cx="2857520" cy="92869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Сила тяжести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000232" y="571480"/>
            <a:ext cx="285752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Вес тела</a:t>
            </a:r>
            <a:endParaRPr kumimoji="0" lang="ru-RU" sz="28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715008" y="1857364"/>
            <a:ext cx="285752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11430"/>
                <a:solidFill>
                  <a:srgbClr val="0066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Действует на само тело</a:t>
            </a:r>
            <a:endParaRPr kumimoji="0" lang="ru-RU" sz="2800" b="1" i="0" u="none" strike="noStrike" kern="1200" cap="none" spc="50" normalizeH="0" baseline="0" noProof="0" dirty="0">
              <a:ln w="11430"/>
              <a:solidFill>
                <a:srgbClr val="0066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000232" y="1857364"/>
            <a:ext cx="285752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11430"/>
                <a:solidFill>
                  <a:srgbClr val="0066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Действует на опору или подвес</a:t>
            </a:r>
            <a:endParaRPr kumimoji="0" lang="ru-RU" sz="2800" b="1" i="0" u="none" strike="noStrike" kern="1200" cap="none" spc="50" normalizeH="0" baseline="0" noProof="0" dirty="0">
              <a:ln w="11430"/>
              <a:solidFill>
                <a:srgbClr val="0066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4429124" y="1785926"/>
            <a:ext cx="1714512" cy="0"/>
          </a:xfrm>
          <a:prstGeom prst="line">
            <a:avLst/>
          </a:prstGeom>
          <a:ln w="25400">
            <a:solidFill>
              <a:srgbClr val="0066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143108" y="1500174"/>
            <a:ext cx="2857520" cy="0"/>
          </a:xfrm>
          <a:prstGeom prst="line">
            <a:avLst/>
          </a:prstGeom>
          <a:ln w="25400">
            <a:solidFill>
              <a:srgbClr val="0066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572132" y="1500174"/>
            <a:ext cx="2857520" cy="0"/>
          </a:xfrm>
          <a:prstGeom prst="line">
            <a:avLst/>
          </a:prstGeom>
          <a:ln w="25400">
            <a:solidFill>
              <a:srgbClr val="0066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3" descr="C:\Documents and Settings\111\Рабочий стол\2.JPG"/>
          <p:cNvPicPr>
            <a:picLocks noChangeAspect="1" noChangeArrowheads="1"/>
          </p:cNvPicPr>
          <p:nvPr/>
        </p:nvPicPr>
        <p:blipFill>
          <a:blip r:embed="rId3" cstate="print"/>
          <a:srcRect t="4518" r="54741"/>
          <a:stretch>
            <a:fillRect/>
          </a:stretch>
        </p:blipFill>
        <p:spPr bwMode="auto">
          <a:xfrm>
            <a:off x="2000232" y="3357562"/>
            <a:ext cx="2500330" cy="3019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5602" name="ShockwaveFlash1" r:id="rId2" imgW="8280214" imgH="5976999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Documents and Settings\111\Рабочий стол\Flash_1\Механика\Динамика\Рисунки\s7313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00042"/>
            <a:ext cx="1821669" cy="1214447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43108" y="500042"/>
            <a:ext cx="6500858" cy="78581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Сила  - физическая величина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643042" y="1214422"/>
            <a:ext cx="7072362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Физическую величину всегда можно измерить. Что понимают под измерением физической величины?</a:t>
            </a:r>
            <a:endParaRPr kumimoji="0" lang="ru-RU" sz="29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596" y="2428868"/>
            <a:ext cx="8286808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За единицу силы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по международному соглашению принимают 1 ньютон,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равный силе тяжести, действующий на тело массой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    кг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286380" y="3357562"/>
          <a:ext cx="381000" cy="730250"/>
        </p:xfrm>
        <a:graphic>
          <a:graphicData uri="http://schemas.openxmlformats.org/presentationml/2006/ole">
            <p:oleObj spid="_x0000_s11266" name="Формула" r:id="rId4" imgW="330120" imgH="583920" progId="Equation.3">
              <p:embed/>
            </p:oleObj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428596" y="3786190"/>
            <a:ext cx="728667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Какова сила, действующая на тело массой      кг?</a:t>
            </a:r>
            <a:endParaRPr kumimoji="0" lang="ru-RU" sz="29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6715140" y="4000504"/>
          <a:ext cx="428628" cy="730250"/>
        </p:xfrm>
        <a:graphic>
          <a:graphicData uri="http://schemas.openxmlformats.org/presentationml/2006/ole">
            <p:oleObj spid="_x0000_s11267" name="Формула" r:id="rId5" imgW="330120" imgH="583920" progId="Equation.3">
              <p:embed/>
            </p:oleObj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428596" y="4572008"/>
            <a:ext cx="728667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Какова сила, действующая на тело массой      кг?</a:t>
            </a:r>
            <a:endParaRPr kumimoji="0" lang="ru-RU" sz="29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6715140" y="4786322"/>
          <a:ext cx="381000" cy="730250"/>
        </p:xfrm>
        <a:graphic>
          <a:graphicData uri="http://schemas.openxmlformats.org/presentationml/2006/ole">
            <p:oleObj spid="_x0000_s11268" name="Формула" r:id="rId6" imgW="330120" imgH="583920" progId="Equation.3">
              <p:embed/>
            </p:oleObj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>
          <a:xfrm>
            <a:off x="357158" y="5357826"/>
            <a:ext cx="7358114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Какова сила, действующая на тело массой </a:t>
            </a:r>
            <a:r>
              <a:rPr lang="en-US" sz="2900" i="1" dirty="0" smtClean="0">
                <a:solidFill>
                  <a:srgbClr val="003300"/>
                </a:solidFill>
                <a:latin typeface="Arial Narrow" pitchFamily="34" charset="0"/>
                <a:ea typeface="+mj-ea"/>
                <a:cs typeface="+mj-cs"/>
              </a:rPr>
              <a:t>m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кг?</a:t>
            </a:r>
            <a:endParaRPr kumimoji="0" lang="ru-RU" sz="29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Documents and Settings\111\Рабочий стол\Flash_1\Механика\Динамика\Рисунки\s7313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00042"/>
            <a:ext cx="1821669" cy="1214447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857356" y="571480"/>
            <a:ext cx="6643734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2900" dirty="0" smtClean="0">
                <a:latin typeface="Arial Narrow" pitchFamily="34" charset="0"/>
                <a:ea typeface="+mj-ea"/>
                <a:cs typeface="+mj-cs"/>
              </a:rPr>
              <a:t>Чтобы вычислить </a:t>
            </a:r>
            <a:r>
              <a:rPr lang="ru-RU" sz="2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силу тяжести, </a:t>
            </a:r>
            <a:r>
              <a:rPr lang="ru-RU" sz="2900" dirty="0" smtClean="0">
                <a:latin typeface="Arial Narrow" pitchFamily="34" charset="0"/>
                <a:ea typeface="+mj-ea"/>
                <a:cs typeface="+mj-cs"/>
              </a:rPr>
              <a:t>действующую на тело, надо число            умножить на массу тела</a:t>
            </a:r>
            <a:endParaRPr kumimoji="0" lang="ru-RU" sz="29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7643834" y="1000108"/>
          <a:ext cx="1028707" cy="857256"/>
        </p:xfrm>
        <a:graphic>
          <a:graphicData uri="http://schemas.openxmlformats.org/presentationml/2006/ole">
            <p:oleObj spid="_x0000_s12290" name="Формула" r:id="rId4" imgW="558720" imgH="55872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786182" y="2428868"/>
          <a:ext cx="2286016" cy="792587"/>
        </p:xfrm>
        <a:graphic>
          <a:graphicData uri="http://schemas.openxmlformats.org/presentationml/2006/ole">
            <p:oleObj spid="_x0000_s12291" name="Формула" r:id="rId5" imgW="1244520" imgH="558720" progId="Equation.3">
              <p:embed/>
            </p:oleObj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500034" y="3429000"/>
            <a:ext cx="8143932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2900" dirty="0" smtClean="0">
                <a:latin typeface="Arial Narrow" pitchFamily="34" charset="0"/>
                <a:ea typeface="+mj-ea"/>
                <a:cs typeface="+mj-cs"/>
              </a:rPr>
              <a:t>Если опора расположена горизонтально и неподвижно относительно Земли, то </a:t>
            </a:r>
          </a:p>
          <a:p>
            <a:pPr lvl="0" algn="ctr">
              <a:spcBef>
                <a:spcPct val="0"/>
              </a:spcBef>
            </a:pPr>
            <a:r>
              <a:rPr lang="ru-RU" sz="2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вес тела равен силе тяжести</a:t>
            </a:r>
            <a:endParaRPr kumimoji="0" lang="ru-RU" sz="29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3879850" y="5214938"/>
          <a:ext cx="2239963" cy="792162"/>
        </p:xfrm>
        <a:graphic>
          <a:graphicData uri="http://schemas.openxmlformats.org/presentationml/2006/ole">
            <p:oleObj spid="_x0000_s12292" name="Формула" r:id="rId6" imgW="1218960" imgH="5587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2"/>
            <a:ext cx="7772400" cy="2071701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ИЛА ТЯЖЕСТИ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ВСЕМИРНОЕ ТЯГОТЕНИЕ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68" y="4429132"/>
            <a:ext cx="50720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6666"/>
                </a:solidFill>
                <a:latin typeface="Monotype Corsiva" pitchFamily="66" charset="0"/>
              </a:rPr>
              <a:t>Что держит нас на этом шаре, кроме силы тяготения?</a:t>
            </a:r>
          </a:p>
          <a:p>
            <a:pPr algn="r"/>
            <a:r>
              <a:rPr lang="ru-RU" sz="2800" dirty="0" smtClean="0">
                <a:solidFill>
                  <a:srgbClr val="006666"/>
                </a:solidFill>
                <a:latin typeface="Monotype Corsiva" pitchFamily="66" charset="0"/>
              </a:rPr>
              <a:t>Станислав Ежи </a:t>
            </a:r>
            <a:r>
              <a:rPr lang="ru-RU" sz="2800" dirty="0" err="1" smtClean="0">
                <a:solidFill>
                  <a:srgbClr val="006666"/>
                </a:solidFill>
                <a:latin typeface="Monotype Corsiva" pitchFamily="66" charset="0"/>
              </a:rPr>
              <a:t>Лец</a:t>
            </a:r>
            <a:endParaRPr lang="ru-RU" sz="2800" dirty="0">
              <a:solidFill>
                <a:srgbClr val="006666"/>
              </a:solidFill>
              <a:latin typeface="Monotype Corsiva" pitchFamily="66" charset="0"/>
            </a:endParaRPr>
          </a:p>
        </p:txBody>
      </p:sp>
      <p:pic>
        <p:nvPicPr>
          <p:cNvPr id="2054" name="Picture 6" descr="C:\Documents and Settings\111\Рабочий стол\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857760"/>
            <a:ext cx="1285884" cy="1285884"/>
          </a:xfrm>
          <a:prstGeom prst="rect">
            <a:avLst/>
          </a:prstGeom>
          <a:noFill/>
        </p:spPr>
      </p:pic>
      <p:pic>
        <p:nvPicPr>
          <p:cNvPr id="2055" name="Picture 7" descr="C:\Documents and Settings\111\Рабочий стол\Flash_1\Механика\Динамика\Рисунки\s7313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71479"/>
            <a:ext cx="2143140" cy="1428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500042"/>
            <a:ext cx="6500858" cy="121444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Сила тяжести – </a:t>
            </a:r>
            <a:r>
              <a:rPr lang="ru-RU" sz="2800" dirty="0" smtClean="0">
                <a:latin typeface="Arial Narrow" pitchFamily="34" charset="0"/>
              </a:rPr>
              <a:t>сила, с которой тело притягивается к Земле в данном месте</a:t>
            </a:r>
            <a:endParaRPr lang="ru-RU" sz="2800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857364"/>
            <a:ext cx="8186766" cy="12858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dirty="0" smtClean="0">
                <a:latin typeface="Arial Narrow" pitchFamily="34" charset="0"/>
              </a:rPr>
              <a:t>Сила тяжести прямо пропорциональна массе этого тела.</a:t>
            </a:r>
          </a:p>
          <a:p>
            <a:pPr marL="0" indent="0">
              <a:buNone/>
            </a:pPr>
            <a:r>
              <a:rPr lang="ru-RU" sz="2800" dirty="0" smtClean="0">
                <a:latin typeface="Arial Narrow" pitchFamily="34" charset="0"/>
              </a:rPr>
              <a:t>При одинаковых массах  тел, приложенные к ним силы тяжести равны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6" name="Picture 6" descr="C:\Documents and Settings\111\Рабочий стол\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4429132"/>
            <a:ext cx="3143272" cy="192882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714612" y="3500438"/>
            <a:ext cx="54809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На полюсе сила тяжести  несколько больше,</a:t>
            </a:r>
          </a:p>
          <a:p>
            <a:r>
              <a:rPr lang="ru-RU" sz="2400" dirty="0" smtClean="0">
                <a:latin typeface="Arial Narrow" pitchFamily="34" charset="0"/>
              </a:rPr>
              <a:t> чем на других широтах </a:t>
            </a:r>
            <a:endParaRPr lang="ru-RU" sz="2400" dirty="0">
              <a:latin typeface="Arial Narrow" pitchFamily="34" charset="0"/>
            </a:endParaRPr>
          </a:p>
        </p:txBody>
      </p:sp>
      <p:sp>
        <p:nvSpPr>
          <p:cNvPr id="8" name="Выгнутая вниз стрелка 7"/>
          <p:cNvSpPr/>
          <p:nvPr/>
        </p:nvSpPr>
        <p:spPr>
          <a:xfrm rot="8100155">
            <a:off x="1797129" y="3797389"/>
            <a:ext cx="785818" cy="357190"/>
          </a:xfrm>
          <a:prstGeom prst="curved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3571868" y="5072074"/>
            <a:ext cx="428628" cy="428628"/>
          </a:xfrm>
          <a:prstGeom prst="curved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0496" y="5000636"/>
            <a:ext cx="4714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На экваторе сила тяжести  несколько меньше, чем на других широтах 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11" name="Picture 7" descr="C:\Documents and Settings\111\Рабочий стол\Flash_1\Механика\Динамика\Рисунки\s7313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71480"/>
            <a:ext cx="1857388" cy="1238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3074" name="ShockwaveFlash1" r:id="rId2" imgW="8353684" imgH="5976899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500042"/>
            <a:ext cx="7286676" cy="128588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Взаимное притяжение всех тел во Вселенной называют всемирным тяготением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1785926"/>
            <a:ext cx="3857652" cy="27860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Arial Narrow" pitchFamily="34" charset="0"/>
              </a:rPr>
              <a:t>Два океанских лайнера на расстоянии 200 м притягиваются друг к другу силой, которой недостаточно для обрыва тонкой нити</a:t>
            </a:r>
            <a:endParaRPr lang="ru-RU" sz="2800" dirty="0">
              <a:latin typeface="Arial Narrow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71472" y="2285992"/>
            <a:ext cx="4143404" cy="1857388"/>
            <a:chOff x="571472" y="2285992"/>
            <a:chExt cx="4143404" cy="1857388"/>
          </a:xfrm>
        </p:grpSpPr>
        <p:pic>
          <p:nvPicPr>
            <p:cNvPr id="6146" name="Picture 2" descr="H:\images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1472" y="2285992"/>
              <a:ext cx="2683805" cy="18573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Picture 2" descr="H:\images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3143240" y="2285992"/>
              <a:ext cx="1571636" cy="18573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4714884"/>
            <a:ext cx="8215370" cy="1500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Гравитационные силы притяжения между телами тем больше, чем больше массы этих тел, и убывают с увеличением расстояния между ними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10" name="Picture 7" descr="C:\Documents and Settings\111\Рабочий стол\Flash_1\Механика\Динамика\Рисунки\s7313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71479"/>
            <a:ext cx="1714512" cy="11430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5122" name="ShockwaveFlash1" r:id="rId2" imgW="8280431" imgH="6048287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6758006" cy="121444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3300"/>
                </a:solidFill>
                <a:latin typeface="Arial Narrow" pitchFamily="34" charset="0"/>
              </a:rPr>
              <a:t>Почему груз , падающий некоторое время вместе с доской, остановился?</a:t>
            </a:r>
            <a:endParaRPr lang="ru-RU" sz="2800" dirty="0">
              <a:solidFill>
                <a:srgbClr val="003300"/>
              </a:solidFill>
              <a:latin typeface="Arial Narrow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929190" y="1714488"/>
            <a:ext cx="3786214" cy="371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i="0" u="none" strike="noStrike" kern="1200" normalizeH="0" baseline="0" noProof="0" dirty="0" smtClean="0">
                <a:uLnTx/>
                <a:uFillTx/>
                <a:latin typeface="Arial Narrow" pitchFamily="34" charset="0"/>
                <a:ea typeface="+mj-ea"/>
                <a:cs typeface="+mj-cs"/>
              </a:rPr>
              <a:t>Сила, действующая </a:t>
            </a:r>
            <a:r>
              <a:rPr lang="ru-RU" sz="2600" dirty="0" smtClean="0">
                <a:latin typeface="Arial Narrow" pitchFamily="34" charset="0"/>
                <a:ea typeface="+mj-ea"/>
                <a:cs typeface="+mj-cs"/>
              </a:rPr>
              <a:t>со стороны деформируемого тела на соприкасающиеся с ним тела и направленная в сторону, противоположную перемещению частей тела при его деформации, называется </a:t>
            </a:r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силой упругости</a:t>
            </a:r>
            <a:endParaRPr kumimoji="0" lang="ru-RU" sz="26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596" y="5214950"/>
            <a:ext cx="835824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solidFill>
                  <a:srgbClr val="003300"/>
                </a:solidFill>
                <a:latin typeface="Arial Narrow" pitchFamily="34" charset="0"/>
                <a:ea typeface="+mj-ea"/>
                <a:cs typeface="+mj-cs"/>
              </a:rPr>
              <a:t>Чем больше прогибается опора, тем больше величина силы упругости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7" name="Picture 7" descr="C:\Documents and Settings\111\Рабочий стол\Flash_1\Механика\Динамика\Рисунки\s7313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71480"/>
            <a:ext cx="1571636" cy="1047758"/>
          </a:xfrm>
          <a:prstGeom prst="rect">
            <a:avLst/>
          </a:prstGeom>
          <a:noFill/>
        </p:spPr>
      </p:pic>
    </p:spTree>
    <p:controls>
      <p:control spid="7170" name="ShockwaveFlash1" r:id="rId2" imgW="4103639" imgH="3240069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9218" name="ShockwaveFlash1" r:id="rId2" imgW="8207510" imgH="590534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Documents and Settings\111\Рабочий стол\Flash_1\Механика\Динамика\Рисунки\s7313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71480"/>
            <a:ext cx="1821669" cy="12144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1857364"/>
            <a:ext cx="30003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Narrow" pitchFamily="34" charset="0"/>
              </a:rPr>
              <a:t>Деформируется не только опора или  подвес, но и тело, притягиваемое Землей. Деформируемое тело давит на опору с силой, которую называют весом тела</a:t>
            </a:r>
            <a:endParaRPr lang="ru-RU" sz="2400" dirty="0">
              <a:latin typeface="Arial Narrow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71472" y="5143512"/>
            <a:ext cx="8001056" cy="121444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Вес тела - </a:t>
            </a:r>
            <a:r>
              <a:rPr lang="ru-RU" sz="2800" dirty="0" smtClean="0">
                <a:latin typeface="Arial Narrow" pitchFamily="34" charset="0"/>
              </a:rPr>
              <a:t>сила, с которой тело вследствие притяжения  к Земле действует на опору или натягивает подвес</a:t>
            </a:r>
            <a:endParaRPr lang="ru-RU" sz="2800" dirty="0">
              <a:latin typeface="Arial Narrow" pitchFamily="34" charset="0"/>
            </a:endParaRPr>
          </a:p>
        </p:txBody>
      </p:sp>
    </p:spTree>
    <p:controls>
      <p:control spid="8195" name="ShockwaveFlash1" r:id="rId2" imgW="5113468" imgH="4392755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323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Формула</vt:lpstr>
      <vt:lpstr>Слайд 1</vt:lpstr>
      <vt:lpstr>CИЛА ТЯЖЕСТИ ВСЕМИРНОЕ ТЯГОТЕНИЕ</vt:lpstr>
      <vt:lpstr>Сила тяжести – сила, с которой тело притягивается к Земле в данном месте</vt:lpstr>
      <vt:lpstr>Слайд 4</vt:lpstr>
      <vt:lpstr>Взаимное притяжение всех тел во Вселенной называют всемирным тяготением</vt:lpstr>
      <vt:lpstr>Слайд 6</vt:lpstr>
      <vt:lpstr>Почему груз , падающий некоторое время вместе с доской, остановился?</vt:lpstr>
      <vt:lpstr>Слайд 8</vt:lpstr>
      <vt:lpstr>Вес тела - сила, с которой тело вследствие притяжения  к Земле действует на опору или натягивает подвес</vt:lpstr>
      <vt:lpstr>Сила тяжести</vt:lpstr>
      <vt:lpstr>Слайд 11</vt:lpstr>
      <vt:lpstr>Сила  - физическая величина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вес</dc:title>
  <dc:creator>Шевчук</dc:creator>
  <cp:lastModifiedBy>Шевчук</cp:lastModifiedBy>
  <cp:revision>22</cp:revision>
  <dcterms:created xsi:type="dcterms:W3CDTF">2011-12-19T11:16:40Z</dcterms:created>
  <dcterms:modified xsi:type="dcterms:W3CDTF">2011-12-19T15:05:01Z</dcterms:modified>
</cp:coreProperties>
</file>