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activeX/activeX4.xml" ContentType="application/vnd.ms-office.activeX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embeddings/oleObject10.bin" ContentType="application/vnd.openxmlformats-officedocument.oleObject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activeX/activeX1.xml" ContentType="application/vnd.ms-office.activeX+xml"/>
  <Override PartName="/ppt/embeddings/oleObject9.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embeddings/oleObject7.bin" ContentType="application/vnd.openxmlformats-officedocument.oleObject"/>
  <Override PartName="/ppt/embeddings/oleObject8.bin" ContentType="application/vnd.openxmlformats-officedocument.oleObjec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ms-office.activeX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activeX/activeX3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3" r:id="rId4"/>
    <p:sldId id="270" r:id="rId5"/>
    <p:sldId id="256" r:id="rId6"/>
    <p:sldId id="257" r:id="rId7"/>
    <p:sldId id="271" r:id="rId8"/>
    <p:sldId id="260" r:id="rId9"/>
    <p:sldId id="258" r:id="rId10"/>
    <p:sldId id="272" r:id="rId11"/>
    <p:sldId id="264" r:id="rId12"/>
    <p:sldId id="266" r:id="rId13"/>
    <p:sldId id="265" r:id="rId14"/>
    <p:sldId id="267" r:id="rId15"/>
    <p:sldId id="268" r:id="rId16"/>
    <p:sldId id="269" r:id="rId17"/>
    <p:sldId id="259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003300"/>
    <a:srgbClr val="FF3300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6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03BAED-3870-4911-BBAD-B745EBC468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5E1773-BF9C-44CE-89BF-1095F97EA1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38EC95-2464-4625-9728-388CD9F0BF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8DDD000-F52B-4D44-9317-152C06E063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1FFE3B-B92C-4198-B1DC-BF76A68B997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453453-172D-4B06-9EB1-17E3E0B274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68414C-D33C-4F9D-943B-09D6983E2F2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7985D2-56BB-4244-8D77-5166E6FA67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66D444-6B2B-4588-9DAA-20D597872F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7075AF-F93F-4B90-B1AE-47D92C1DBDE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A1DEDF-69F9-41B8-87AB-C624604064C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6750D7-D853-4C6C-BDBD-71E385E790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437409F9-CB05-4ABC-9091-EE488A87667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j028362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928802"/>
            <a:ext cx="2883926" cy="2298705"/>
          </a:xfrm>
          <a:prstGeom prst="rect">
            <a:avLst/>
          </a:prstGeom>
          <a:noFill/>
        </p:spPr>
      </p:pic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071802" y="285728"/>
            <a:ext cx="5400675" cy="5962650"/>
          </a:xfrm>
        </p:spPr>
        <p:txBody>
          <a:bodyPr/>
          <a:lstStyle/>
          <a:p>
            <a:r>
              <a:rPr lang="ru-RU" sz="4000" dirty="0">
                <a:solidFill>
                  <a:srgbClr val="FFFF66"/>
                </a:solidFill>
                <a:latin typeface="Monotype Corsiva" pitchFamily="66" charset="0"/>
              </a:rPr>
              <a:t>Природа и ее законы были покрыты тьмой. Бог сказал: «Да будет Ньютон!» - и все осветилось. Но ненадолго. Дьявол сказал: «Да будет Эйнштейн!» - и все вновь погрузилось во </a:t>
            </a:r>
            <a:r>
              <a:rPr lang="ru-RU" sz="4000" dirty="0" smtClean="0">
                <a:solidFill>
                  <a:srgbClr val="FFFF66"/>
                </a:solidFill>
                <a:latin typeface="Monotype Corsiva" pitchFamily="66" charset="0"/>
              </a:rPr>
              <a:t>тьму</a:t>
            </a:r>
            <a:endParaRPr lang="ru-RU" sz="4000" dirty="0">
              <a:solidFill>
                <a:srgbClr val="FFFF66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28736"/>
          </a:xfrm>
        </p:spPr>
        <p:txBody>
          <a:bodyPr/>
          <a:lstStyle/>
          <a:p>
            <a:r>
              <a:rPr lang="ru-RU" sz="2400" dirty="0">
                <a:solidFill>
                  <a:srgbClr val="FFFF66"/>
                </a:solidFill>
                <a:latin typeface="Arial Narrow" pitchFamily="34" charset="0"/>
              </a:rPr>
              <a:t>События, одновременные в одной ИСО, </a:t>
            </a:r>
            <a:r>
              <a:rPr lang="ru-RU" sz="2400" dirty="0" err="1">
                <a:solidFill>
                  <a:srgbClr val="FFFF66"/>
                </a:solidFill>
                <a:latin typeface="Arial Narrow" pitchFamily="34" charset="0"/>
              </a:rPr>
              <a:t>неодновременны</a:t>
            </a:r>
            <a:r>
              <a:rPr lang="ru-RU" sz="2400" dirty="0">
                <a:solidFill>
                  <a:srgbClr val="FFFF66"/>
                </a:solidFill>
                <a:latin typeface="Arial Narrow" pitchFamily="34" charset="0"/>
              </a:rPr>
              <a:t> в другой ИСО, движущейся с иной, чем первая система отсчета скоростью. Одновременность пространственно разделенных событий </a:t>
            </a:r>
            <a:r>
              <a:rPr lang="ru-RU" sz="2400" dirty="0" smtClean="0">
                <a:solidFill>
                  <a:srgbClr val="FFFF66"/>
                </a:solidFill>
                <a:latin typeface="Arial Narrow" pitchFamily="34" charset="0"/>
              </a:rPr>
              <a:t>относительна</a:t>
            </a:r>
            <a:endParaRPr lang="ru-RU" sz="2400" dirty="0">
              <a:solidFill>
                <a:srgbClr val="FFFF66"/>
              </a:solidFill>
              <a:latin typeface="Arial Narrow" pitchFamily="34" charset="0"/>
            </a:endParaRPr>
          </a:p>
        </p:txBody>
      </p:sp>
    </p:spTree>
    <p:controls>
      <p:control spid="36866" name="ShockwaveFlash1" r:id="rId2" imgW="6840360" imgH="554508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>
            <a:off x="714349" y="4500570"/>
            <a:ext cx="7500989" cy="2000264"/>
            <a:chOff x="1214415" y="2857496"/>
            <a:chExt cx="7500989" cy="2000264"/>
          </a:xfrm>
        </p:grpSpPr>
        <p:sp>
          <p:nvSpPr>
            <p:cNvPr id="23566" name="AutoShape 14"/>
            <p:cNvSpPr>
              <a:spLocks noChangeArrowheads="1"/>
            </p:cNvSpPr>
            <p:nvPr/>
          </p:nvSpPr>
          <p:spPr bwMode="auto">
            <a:xfrm>
              <a:off x="1214415" y="2857496"/>
              <a:ext cx="7358114" cy="200026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66FF33"/>
                </a:gs>
                <a:gs pos="50000">
                  <a:schemeClr val="bg1"/>
                </a:gs>
                <a:gs pos="100000">
                  <a:srgbClr val="66FF33"/>
                </a:gs>
              </a:gsLst>
              <a:lin ang="5400000" scaled="1"/>
            </a:gradFill>
            <a:ln w="38100">
              <a:solidFill>
                <a:srgbClr val="66FF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1800"/>
            </a:p>
          </p:txBody>
        </p:sp>
        <p:graphicFrame>
          <p:nvGraphicFramePr>
            <p:cNvPr id="23567" name="Object 15"/>
            <p:cNvGraphicFramePr>
              <a:graphicFrameLocks noChangeAspect="1"/>
            </p:cNvGraphicFramePr>
            <p:nvPr/>
          </p:nvGraphicFramePr>
          <p:xfrm>
            <a:off x="1428728" y="3143248"/>
            <a:ext cx="2071702" cy="1285884"/>
          </p:xfrm>
          <a:graphic>
            <a:graphicData uri="http://schemas.openxmlformats.org/presentationml/2006/ole">
              <p:oleObj spid="_x0000_s23567" name="Формула" r:id="rId4" imgW="1066680" imgH="952200" progId="Equation.3">
                <p:embed/>
              </p:oleObj>
            </a:graphicData>
          </a:graphic>
        </p:graphicFrame>
        <p:sp>
          <p:nvSpPr>
            <p:cNvPr id="23570" name="Rectangle 18"/>
            <p:cNvSpPr>
              <a:spLocks noChangeArrowheads="1"/>
            </p:cNvSpPr>
            <p:nvPr/>
          </p:nvSpPr>
          <p:spPr bwMode="auto">
            <a:xfrm>
              <a:off x="3643306" y="2857496"/>
              <a:ext cx="5072098" cy="2000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en-US" sz="2400" dirty="0">
                  <a:latin typeface="Arial Narrow" pitchFamily="34" charset="0"/>
                </a:rPr>
                <a:t>t</a:t>
              </a:r>
              <a:r>
                <a:rPr lang="en-US" sz="2400" baseline="-25000" dirty="0">
                  <a:latin typeface="Arial Narrow" pitchFamily="34" charset="0"/>
                </a:rPr>
                <a:t>0</a:t>
              </a:r>
              <a:r>
                <a:rPr lang="en-US" sz="2400" dirty="0">
                  <a:latin typeface="Arial Narrow" pitchFamily="34" charset="0"/>
                </a:rPr>
                <a:t> – </a:t>
              </a:r>
              <a:r>
                <a:rPr lang="ru-RU" sz="2400" dirty="0">
                  <a:latin typeface="Arial Narrow" pitchFamily="34" charset="0"/>
                </a:rPr>
                <a:t>промежуток времени между событиями, в движущейся </a:t>
              </a:r>
              <a:r>
                <a:rPr lang="ru-RU" sz="2400" dirty="0" smtClean="0">
                  <a:latin typeface="Arial Narrow" pitchFamily="34" charset="0"/>
                </a:rPr>
                <a:t>СО </a:t>
              </a:r>
              <a:r>
                <a:rPr lang="ru-RU" sz="2400" dirty="0">
                  <a:latin typeface="Arial Narrow" pitchFamily="34" charset="0"/>
                </a:rPr>
                <a:t/>
              </a:r>
              <a:br>
                <a:rPr lang="ru-RU" sz="2400" dirty="0">
                  <a:latin typeface="Arial Narrow" pitchFamily="34" charset="0"/>
                </a:rPr>
              </a:br>
              <a:r>
                <a:rPr lang="en-US" sz="2400" dirty="0">
                  <a:latin typeface="Arial Narrow" pitchFamily="34" charset="0"/>
                </a:rPr>
                <a:t>t</a:t>
              </a:r>
              <a:r>
                <a:rPr lang="ru-RU" sz="2400" dirty="0">
                  <a:latin typeface="Arial Narrow" pitchFamily="34" charset="0"/>
                </a:rPr>
                <a:t> – промежуток времени между этими же событиями, измеренный в неподвижной </a:t>
              </a:r>
              <a:r>
                <a:rPr lang="ru-RU" sz="2400" dirty="0" smtClean="0">
                  <a:latin typeface="Arial Narrow" pitchFamily="34" charset="0"/>
                </a:rPr>
                <a:t>СО</a:t>
              </a:r>
              <a:endParaRPr lang="ru-RU" sz="2400" dirty="0">
                <a:latin typeface="Arial Narrow" pitchFamily="34" charset="0"/>
              </a:endParaRPr>
            </a:p>
          </p:txBody>
        </p:sp>
      </p:grpSp>
    </p:spTree>
    <p:controls>
      <p:control spid="23576" name="ShockwaveFlash1" r:id="rId2" imgW="4824360" imgH="403236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214282" y="214290"/>
            <a:ext cx="3817935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600" dirty="0" smtClean="0">
                <a:solidFill>
                  <a:srgbClr val="FFFF66"/>
                </a:solidFill>
                <a:latin typeface="Arial Narrow" pitchFamily="34" charset="0"/>
              </a:rPr>
              <a:t>Длина одного и того же тела в разных инерциальных системах отсчета различна.</a:t>
            </a:r>
            <a:br>
              <a:rPr lang="ru-RU" sz="2600" dirty="0" smtClean="0">
                <a:solidFill>
                  <a:srgbClr val="FFFF66"/>
                </a:solidFill>
                <a:latin typeface="Arial Narrow" pitchFamily="34" charset="0"/>
              </a:rPr>
            </a:br>
            <a:r>
              <a:rPr lang="ru-RU" sz="2600" dirty="0" smtClean="0">
                <a:solidFill>
                  <a:srgbClr val="FFFF66"/>
                </a:solidFill>
                <a:latin typeface="Arial Narrow" pitchFamily="34" charset="0"/>
              </a:rPr>
              <a:t>Сокращение имеет место именно в направлении движения объекта</a:t>
            </a:r>
            <a:endParaRPr lang="ru-RU" sz="2600" dirty="0">
              <a:solidFill>
                <a:srgbClr val="FFFF66"/>
              </a:solidFill>
              <a:latin typeface="Arial Narrow" pitchFamily="34" charset="0"/>
            </a:endParaRPr>
          </a:p>
        </p:txBody>
      </p:sp>
      <p:sp>
        <p:nvSpPr>
          <p:cNvPr id="30733" name="Rectangle 13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5143504" y="285728"/>
            <a:ext cx="3500461" cy="3929090"/>
            <a:chOff x="3811253" y="3071810"/>
            <a:chExt cx="4728890" cy="2815848"/>
          </a:xfrm>
        </p:grpSpPr>
        <p:sp>
          <p:nvSpPr>
            <p:cNvPr id="30722" name="AutoShape 2"/>
            <p:cNvSpPr>
              <a:spLocks noChangeArrowheads="1"/>
            </p:cNvSpPr>
            <p:nvPr/>
          </p:nvSpPr>
          <p:spPr bwMode="auto">
            <a:xfrm>
              <a:off x="3811253" y="3071810"/>
              <a:ext cx="4535877" cy="281584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/>
                </a:gs>
                <a:gs pos="50000">
                  <a:srgbClr val="66FF33"/>
                </a:gs>
                <a:gs pos="100000">
                  <a:schemeClr val="bg1"/>
                </a:gs>
              </a:gsLst>
              <a:lin ang="5400000" scaled="1"/>
            </a:gradFill>
            <a:ln w="38100">
              <a:solidFill>
                <a:srgbClr val="66FF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1800"/>
            </a:p>
          </p:txBody>
        </p:sp>
        <p:sp>
          <p:nvSpPr>
            <p:cNvPr id="30730" name="Rectangle 10"/>
            <p:cNvSpPr>
              <a:spLocks noChangeArrowheads="1"/>
            </p:cNvSpPr>
            <p:nvPr/>
          </p:nvSpPr>
          <p:spPr bwMode="auto">
            <a:xfrm>
              <a:off x="4197285" y="4402938"/>
              <a:ext cx="4342858" cy="13604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en-US" sz="2400" i="1" dirty="0">
                  <a:latin typeface="Arial Narrow" pitchFamily="34" charset="0"/>
                </a:rPr>
                <a:t>l</a:t>
              </a:r>
              <a:r>
                <a:rPr lang="en-US" sz="2400" baseline="-25000" dirty="0">
                  <a:latin typeface="Arial Narrow" pitchFamily="34" charset="0"/>
                </a:rPr>
                <a:t>0</a:t>
              </a:r>
              <a:r>
                <a:rPr lang="en-US" sz="2400" dirty="0">
                  <a:latin typeface="Arial Narrow" pitchFamily="34" charset="0"/>
                </a:rPr>
                <a:t> – </a:t>
              </a:r>
              <a:r>
                <a:rPr lang="ru-RU" sz="2400" dirty="0">
                  <a:latin typeface="Arial Narrow" pitchFamily="34" charset="0"/>
                </a:rPr>
                <a:t>длина тела, в движущейся </a:t>
              </a:r>
              <a:r>
                <a:rPr lang="ru-RU" sz="2400" dirty="0" smtClean="0">
                  <a:latin typeface="Arial Narrow" pitchFamily="34" charset="0"/>
                </a:rPr>
                <a:t>СО </a:t>
              </a:r>
              <a:r>
                <a:rPr lang="ru-RU" sz="2400" dirty="0">
                  <a:latin typeface="Arial Narrow" pitchFamily="34" charset="0"/>
                </a:rPr>
                <a:t/>
              </a:r>
              <a:br>
                <a:rPr lang="ru-RU" sz="2400" dirty="0">
                  <a:latin typeface="Arial Narrow" pitchFamily="34" charset="0"/>
                </a:rPr>
              </a:br>
              <a:r>
                <a:rPr lang="en-US" sz="2400" i="1" dirty="0">
                  <a:latin typeface="Arial Narrow" pitchFamily="34" charset="0"/>
                </a:rPr>
                <a:t>l</a:t>
              </a:r>
              <a:r>
                <a:rPr lang="ru-RU" sz="2400" dirty="0">
                  <a:latin typeface="Arial Narrow" pitchFamily="34" charset="0"/>
                </a:rPr>
                <a:t> – длина тела, измеренная в неподвижной </a:t>
              </a:r>
              <a:r>
                <a:rPr lang="ru-RU" sz="2400" dirty="0" smtClean="0">
                  <a:latin typeface="Arial Narrow" pitchFamily="34" charset="0"/>
                </a:rPr>
                <a:t>СО</a:t>
              </a:r>
              <a:endParaRPr lang="ru-RU" sz="2400" dirty="0">
                <a:latin typeface="Arial Narrow" pitchFamily="34" charset="0"/>
              </a:endParaRPr>
            </a:p>
          </p:txBody>
        </p:sp>
        <p:graphicFrame>
          <p:nvGraphicFramePr>
            <p:cNvPr id="30732" name="Object 12"/>
            <p:cNvGraphicFramePr>
              <a:graphicFrameLocks noChangeAspect="1"/>
            </p:cNvGraphicFramePr>
            <p:nvPr/>
          </p:nvGraphicFramePr>
          <p:xfrm>
            <a:off x="4004269" y="3276599"/>
            <a:ext cx="4246350" cy="922229"/>
          </p:xfrm>
          <a:graphic>
            <a:graphicData uri="http://schemas.openxmlformats.org/presentationml/2006/ole">
              <p:oleObj spid="_x0000_s30732" name="Формула" r:id="rId4" imgW="927100" imgH="457200" progId="Equation.3">
                <p:embed/>
              </p:oleObj>
            </a:graphicData>
          </a:graphic>
        </p:graphicFrame>
      </p:grpSp>
    </p:spTree>
    <p:controls>
      <p:control spid="30738" name="ShockwaveFlash1" r:id="rId2" imgW="4788000" imgH="360036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501650" y="188913"/>
            <a:ext cx="8642350" cy="1239823"/>
          </a:xfrm>
        </p:spPr>
        <p:txBody>
          <a:bodyPr/>
          <a:lstStyle/>
          <a:p>
            <a:pPr algn="l"/>
            <a:r>
              <a:rPr lang="ru-RU" sz="2800" dirty="0">
                <a:solidFill>
                  <a:srgbClr val="FFFF66"/>
                </a:solidFill>
                <a:latin typeface="Arial Narrow" pitchFamily="34" charset="0"/>
              </a:rPr>
              <a:t>Всякая новая теория, если она верна, не отменяет законы старой, проверенной опытом теории, а включает их в себя как частный </a:t>
            </a:r>
            <a:r>
              <a:rPr lang="ru-RU" sz="2800" dirty="0" smtClean="0">
                <a:solidFill>
                  <a:srgbClr val="FFFF66"/>
                </a:solidFill>
                <a:latin typeface="Arial Narrow" pitchFamily="34" charset="0"/>
              </a:rPr>
              <a:t>случай</a:t>
            </a:r>
            <a:endParaRPr lang="ru-RU" sz="2800" dirty="0">
              <a:solidFill>
                <a:srgbClr val="FFFF66"/>
              </a:solidFill>
              <a:latin typeface="Arial Narrow" pitchFamily="34" charset="0"/>
            </a:endParaRPr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500035" y="1857364"/>
            <a:ext cx="8001055" cy="264320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rgbClr val="66FF33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66FF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180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9701" name="Object 5"/>
          <p:cNvGraphicFramePr>
            <a:graphicFrameLocks noChangeAspect="1"/>
          </p:cNvGraphicFramePr>
          <p:nvPr/>
        </p:nvGraphicFramePr>
        <p:xfrm>
          <a:off x="571472" y="2428868"/>
          <a:ext cx="2280473" cy="1643074"/>
        </p:xfrm>
        <a:graphic>
          <a:graphicData uri="http://schemas.openxmlformats.org/presentationml/2006/ole">
            <p:oleObj spid="_x0000_s29701" name="Формула" r:id="rId3" imgW="1104840" imgH="850680" progId="Equation.3">
              <p:embed/>
            </p:oleObj>
          </a:graphicData>
        </a:graphic>
      </p:graphicFrame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40" y="2000240"/>
            <a:ext cx="5329238" cy="2441581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400" i="1" dirty="0">
                <a:latin typeface="Arial Narrow" pitchFamily="34" charset="0"/>
              </a:rPr>
              <a:t>v</a:t>
            </a:r>
            <a:r>
              <a:rPr lang="en-US" sz="2400" dirty="0">
                <a:latin typeface="Arial Narrow" pitchFamily="34" charset="0"/>
              </a:rPr>
              <a:t> – </a:t>
            </a:r>
            <a:r>
              <a:rPr lang="ru-RU" sz="2400" dirty="0">
                <a:latin typeface="Arial Narrow" pitchFamily="34" charset="0"/>
              </a:rPr>
              <a:t>скорость тела относительно неподвижной СО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i="1" dirty="0">
                <a:latin typeface="Arial Narrow" pitchFamily="34" charset="0"/>
              </a:rPr>
              <a:t>v</a:t>
            </a:r>
            <a:r>
              <a:rPr lang="en-US" sz="2400" i="1" baseline="-25000" dirty="0">
                <a:latin typeface="Arial Narrow" pitchFamily="34" charset="0"/>
              </a:rPr>
              <a:t>0</a:t>
            </a:r>
            <a:r>
              <a:rPr lang="en-US" sz="2400" dirty="0">
                <a:latin typeface="Arial Narrow" pitchFamily="34" charset="0"/>
              </a:rPr>
              <a:t> –</a:t>
            </a:r>
            <a:r>
              <a:rPr lang="en-US" sz="2400" baseline="-25000" dirty="0">
                <a:latin typeface="Arial Narrow" pitchFamily="34" charset="0"/>
              </a:rPr>
              <a:t> </a:t>
            </a:r>
            <a:r>
              <a:rPr lang="ru-RU" sz="2400" dirty="0">
                <a:latin typeface="Arial Narrow" pitchFamily="34" charset="0"/>
              </a:rPr>
              <a:t>скорость подвижной СО относительно неподвижной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i="1" dirty="0">
                <a:latin typeface="Arial Narrow" pitchFamily="34" charset="0"/>
              </a:rPr>
              <a:t>v</a:t>
            </a:r>
            <a:r>
              <a:rPr lang="en-US" sz="2400" i="1" baseline="-25000" dirty="0">
                <a:latin typeface="Arial Narrow" pitchFamily="34" charset="0"/>
              </a:rPr>
              <a:t>1</a:t>
            </a:r>
            <a:r>
              <a:rPr lang="ru-RU" sz="2400" i="1" baseline="-25000" dirty="0">
                <a:latin typeface="Arial Narrow" pitchFamily="34" charset="0"/>
              </a:rPr>
              <a:t> </a:t>
            </a:r>
            <a:r>
              <a:rPr lang="ru-RU" sz="2400" dirty="0">
                <a:latin typeface="Arial Narrow" pitchFamily="34" charset="0"/>
              </a:rPr>
              <a:t>– скорость тела относительно подвижной СО</a:t>
            </a:r>
          </a:p>
        </p:txBody>
      </p:sp>
      <p:sp>
        <p:nvSpPr>
          <p:cNvPr id="29703" name="AutoShape 7"/>
          <p:cNvSpPr>
            <a:spLocks noChangeArrowheads="1"/>
          </p:cNvSpPr>
          <p:nvPr/>
        </p:nvSpPr>
        <p:spPr bwMode="auto">
          <a:xfrm>
            <a:off x="2786050" y="5214950"/>
            <a:ext cx="3143272" cy="7921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rgbClr val="66FF33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66FF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dirty="0">
                <a:latin typeface="Arial Narrow" pitchFamily="34" charset="0"/>
              </a:rPr>
              <a:t>Если </a:t>
            </a:r>
            <a:r>
              <a:rPr lang="en-US" sz="2800" i="1" dirty="0" smtClean="0">
                <a:latin typeface="Arial Narrow" pitchFamily="34" charset="0"/>
              </a:rPr>
              <a:t>v</a:t>
            </a:r>
            <a:r>
              <a:rPr lang="ru-RU" sz="2800" i="1" baseline="-25000" smtClean="0">
                <a:latin typeface="Arial Narrow" pitchFamily="34" charset="0"/>
              </a:rPr>
              <a:t>0</a:t>
            </a:r>
            <a:r>
              <a:rPr lang="en-US" sz="2800" i="1" smtClean="0">
                <a:latin typeface="Arial Narrow" pitchFamily="34" charset="0"/>
              </a:rPr>
              <a:t>=c</a:t>
            </a:r>
            <a:r>
              <a:rPr lang="ru-RU" sz="2800" dirty="0">
                <a:latin typeface="Arial Narrow" pitchFamily="34" charset="0"/>
              </a:rPr>
              <a:t>, то </a:t>
            </a:r>
            <a:r>
              <a:rPr lang="en-US" sz="2800" i="1" dirty="0">
                <a:latin typeface="Arial Narrow" pitchFamily="34" charset="0"/>
              </a:rPr>
              <a:t>v=c</a:t>
            </a:r>
            <a:endParaRPr lang="ru-RU" sz="2800" i="1" dirty="0">
              <a:latin typeface="Arial Narrow" pitchFamily="34" charset="0"/>
            </a:endParaRPr>
          </a:p>
        </p:txBody>
      </p:sp>
      <p:sp>
        <p:nvSpPr>
          <p:cNvPr id="29704" name="AutoShape 8"/>
          <p:cNvSpPr>
            <a:spLocks noChangeArrowheads="1"/>
          </p:cNvSpPr>
          <p:nvPr/>
        </p:nvSpPr>
        <p:spPr bwMode="auto">
          <a:xfrm>
            <a:off x="2000232" y="4714884"/>
            <a:ext cx="431800" cy="936625"/>
          </a:xfrm>
          <a:prstGeom prst="curvedRightArrow">
            <a:avLst>
              <a:gd name="adj1" fmla="val 40952"/>
              <a:gd name="adj2" fmla="val 104620"/>
              <a:gd name="adj3" fmla="val 33333"/>
            </a:avLst>
          </a:prstGeom>
          <a:solidFill>
            <a:srgbClr val="66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AutoShape 4"/>
          <p:cNvSpPr>
            <a:spLocks noChangeArrowheads="1"/>
          </p:cNvSpPr>
          <p:nvPr/>
        </p:nvSpPr>
        <p:spPr bwMode="auto">
          <a:xfrm>
            <a:off x="250825" y="3716338"/>
            <a:ext cx="8569325" cy="2305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rgbClr val="66FF33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66FF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1800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74638"/>
            <a:ext cx="8569325" cy="3082925"/>
          </a:xfrm>
        </p:spPr>
        <p:txBody>
          <a:bodyPr/>
          <a:lstStyle/>
          <a:p>
            <a:r>
              <a:rPr lang="ru-RU" sz="3200" dirty="0">
                <a:solidFill>
                  <a:srgbClr val="FFFF66"/>
                </a:solidFill>
              </a:rPr>
              <a:t>    </a:t>
            </a:r>
            <a:r>
              <a:rPr lang="ru-RU" sz="3200" b="1" dirty="0">
                <a:solidFill>
                  <a:srgbClr val="FFFF00"/>
                </a:solidFill>
                <a:latin typeface="Arial Narrow" pitchFamily="34" charset="0"/>
              </a:rPr>
              <a:t>При движении с релятивистскими скоростями масса тела </a:t>
            </a:r>
            <a:r>
              <a:rPr lang="ru-RU" sz="3200" b="1" dirty="0" smtClean="0">
                <a:solidFill>
                  <a:srgbClr val="FFFF00"/>
                </a:solidFill>
                <a:latin typeface="Arial Narrow" pitchFamily="34" charset="0"/>
              </a:rPr>
              <a:t>увеличивается</a:t>
            </a:r>
            <a:r>
              <a:rPr lang="ru-RU" sz="3200" dirty="0">
                <a:solidFill>
                  <a:srgbClr val="FFFF66"/>
                </a:solidFill>
                <a:latin typeface="Arial Narrow" pitchFamily="34" charset="0"/>
              </a:rPr>
              <a:t/>
            </a:r>
            <a:br>
              <a:rPr lang="ru-RU" sz="3200" dirty="0">
                <a:solidFill>
                  <a:srgbClr val="FFFF66"/>
                </a:solidFill>
                <a:latin typeface="Arial Narrow" pitchFamily="34" charset="0"/>
              </a:rPr>
            </a:br>
            <a:r>
              <a:rPr lang="ru-RU" sz="2800" i="1" dirty="0">
                <a:solidFill>
                  <a:srgbClr val="66FF33"/>
                </a:solidFill>
                <a:latin typeface="Arial Narrow" pitchFamily="34" charset="0"/>
              </a:rPr>
              <a:t>Это не означает увеличения вещества – количества атомов и молекул , оно остается прежним; это означает увеличение инертности тела – изменять скорость становится </a:t>
            </a:r>
            <a:r>
              <a:rPr lang="ru-RU" sz="2800" i="1" dirty="0" smtClean="0">
                <a:solidFill>
                  <a:srgbClr val="66FF33"/>
                </a:solidFill>
                <a:latin typeface="Arial Narrow" pitchFamily="34" charset="0"/>
              </a:rPr>
              <a:t>труднее</a:t>
            </a:r>
            <a:endParaRPr lang="ru-RU" sz="2800" i="1" dirty="0">
              <a:solidFill>
                <a:srgbClr val="66FF33"/>
              </a:solidFill>
              <a:latin typeface="Arial Narrow" pitchFamily="34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59113" y="3860800"/>
            <a:ext cx="5494337" cy="2160588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i="1" dirty="0">
                <a:latin typeface="Arial Narrow" pitchFamily="34" charset="0"/>
              </a:rPr>
              <a:t>m</a:t>
            </a:r>
            <a:r>
              <a:rPr lang="ru-RU" sz="2800" i="1" baseline="-25000" dirty="0">
                <a:latin typeface="Arial Narrow" pitchFamily="34" charset="0"/>
              </a:rPr>
              <a:t>0</a:t>
            </a:r>
            <a:r>
              <a:rPr lang="ru-RU" sz="2800" dirty="0">
                <a:latin typeface="Arial Narrow" pitchFamily="34" charset="0"/>
              </a:rPr>
              <a:t> – масса покоя (масса неподвижной частицы)</a:t>
            </a:r>
          </a:p>
          <a:p>
            <a:pPr>
              <a:buFontTx/>
              <a:buNone/>
            </a:pPr>
            <a:r>
              <a:rPr lang="en-US" sz="2800" i="1" dirty="0">
                <a:latin typeface="Arial Narrow" pitchFamily="34" charset="0"/>
              </a:rPr>
              <a:t>m</a:t>
            </a:r>
            <a:r>
              <a:rPr lang="ru-RU" sz="2800" i="1" dirty="0">
                <a:latin typeface="Arial Narrow" pitchFamily="34" charset="0"/>
              </a:rPr>
              <a:t> </a:t>
            </a:r>
            <a:r>
              <a:rPr lang="ru-RU" sz="2800" dirty="0">
                <a:latin typeface="Arial Narrow" pitchFamily="34" charset="0"/>
              </a:rPr>
              <a:t>– релятивистская масса (</a:t>
            </a:r>
            <a:r>
              <a:rPr lang="ru-RU" sz="2800" dirty="0" err="1">
                <a:latin typeface="Arial Narrow" pitchFamily="34" charset="0"/>
              </a:rPr>
              <a:t>масса</a:t>
            </a:r>
            <a:r>
              <a:rPr lang="ru-RU" sz="2800" dirty="0">
                <a:latin typeface="Arial Narrow" pitchFamily="34" charset="0"/>
              </a:rPr>
              <a:t> движущейся частицы)</a:t>
            </a: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2773" name="Object 5"/>
          <p:cNvGraphicFramePr>
            <a:graphicFrameLocks noChangeAspect="1"/>
          </p:cNvGraphicFramePr>
          <p:nvPr/>
        </p:nvGraphicFramePr>
        <p:xfrm>
          <a:off x="500035" y="3929067"/>
          <a:ext cx="2428892" cy="1785950"/>
        </p:xfrm>
        <a:graphic>
          <a:graphicData uri="http://schemas.openxmlformats.org/presentationml/2006/ole">
            <p:oleObj spid="_x0000_s32773" name="Формула" r:id="rId3" imgW="1168200" imgH="952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sz="2800" dirty="0">
                <a:solidFill>
                  <a:srgbClr val="FFFF66"/>
                </a:solidFill>
                <a:latin typeface="Arial Narrow" pitchFamily="34" charset="0"/>
              </a:rPr>
              <a:t>Релятивистский импульс связан с релятивистской массой</a:t>
            </a:r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1357290" y="1071546"/>
            <a:ext cx="5929354" cy="20161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rgbClr val="66FF33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66FF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1800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3797" name="Object 5"/>
          <p:cNvGraphicFramePr>
            <a:graphicFrameLocks noChangeAspect="1"/>
          </p:cNvGraphicFramePr>
          <p:nvPr/>
        </p:nvGraphicFramePr>
        <p:xfrm>
          <a:off x="1571604" y="1643050"/>
          <a:ext cx="2732321" cy="495289"/>
        </p:xfrm>
        <a:graphic>
          <a:graphicData uri="http://schemas.openxmlformats.org/presentationml/2006/ole">
            <p:oleObj spid="_x0000_s33797" name="Формула" r:id="rId3" imgW="1117440" imgH="266400" progId="Equation.3">
              <p:embed/>
            </p:oleObj>
          </a:graphicData>
        </a:graphic>
      </p:graphicFrame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3799" name="Object 7"/>
          <p:cNvGraphicFramePr>
            <a:graphicFrameLocks noChangeAspect="1"/>
          </p:cNvGraphicFramePr>
          <p:nvPr/>
        </p:nvGraphicFramePr>
        <p:xfrm>
          <a:off x="4429124" y="1428736"/>
          <a:ext cx="2587618" cy="1540739"/>
        </p:xfrm>
        <a:graphic>
          <a:graphicData uri="http://schemas.openxmlformats.org/presentationml/2006/ole">
            <p:oleObj spid="_x0000_s33799" name="Формула" r:id="rId4" imgW="1168200" imgH="952200" progId="Equation.3">
              <p:embed/>
            </p:oleObj>
          </a:graphicData>
        </a:graphic>
      </p:graphicFrame>
      <p:sp>
        <p:nvSpPr>
          <p:cNvPr id="33801" name="AutoShape 9"/>
          <p:cNvSpPr>
            <a:spLocks noChangeArrowheads="1"/>
          </p:cNvSpPr>
          <p:nvPr/>
        </p:nvSpPr>
        <p:spPr bwMode="auto">
          <a:xfrm>
            <a:off x="3428992" y="3214686"/>
            <a:ext cx="431800" cy="936625"/>
          </a:xfrm>
          <a:prstGeom prst="curvedRightArrow">
            <a:avLst>
              <a:gd name="adj1" fmla="val 40952"/>
              <a:gd name="adj2" fmla="val 104620"/>
              <a:gd name="adj3" fmla="val 33333"/>
            </a:avLst>
          </a:prstGeom>
          <a:solidFill>
            <a:srgbClr val="66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3802" name="AutoShape 10"/>
          <p:cNvSpPr>
            <a:spLocks noChangeArrowheads="1"/>
          </p:cNvSpPr>
          <p:nvPr/>
        </p:nvSpPr>
        <p:spPr bwMode="auto">
          <a:xfrm>
            <a:off x="3071802" y="4286257"/>
            <a:ext cx="3168650" cy="18573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rgbClr val="66FF33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66FF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800" i="1"/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3803" name="Object 11"/>
          <p:cNvGraphicFramePr>
            <a:graphicFrameLocks noChangeAspect="1"/>
          </p:cNvGraphicFramePr>
          <p:nvPr/>
        </p:nvGraphicFramePr>
        <p:xfrm>
          <a:off x="3286116" y="4429132"/>
          <a:ext cx="2643207" cy="1674844"/>
        </p:xfrm>
        <a:graphic>
          <a:graphicData uri="http://schemas.openxmlformats.org/presentationml/2006/ole">
            <p:oleObj spid="_x0000_s33803" name="Формула" r:id="rId5" imgW="1143000" imgH="952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714348" y="2000239"/>
            <a:ext cx="7215238" cy="3643339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rgbClr val="66FF33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66FF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800" i="1"/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428604"/>
            <a:ext cx="8218487" cy="1082660"/>
          </a:xfrm>
        </p:spPr>
        <p:txBody>
          <a:bodyPr/>
          <a:lstStyle/>
          <a:p>
            <a:r>
              <a:rPr lang="ru-RU" sz="2800" dirty="0">
                <a:solidFill>
                  <a:srgbClr val="FFFF66"/>
                </a:solidFill>
                <a:latin typeface="Arial Narrow" pitchFamily="34" charset="0"/>
              </a:rPr>
              <a:t>Любое тело уже только благодаря факту своего существования обладает </a:t>
            </a:r>
            <a:r>
              <a:rPr lang="ru-RU" sz="2800" dirty="0" smtClean="0">
                <a:solidFill>
                  <a:srgbClr val="FFFF66"/>
                </a:solidFill>
                <a:latin typeface="Arial Narrow" pitchFamily="34" charset="0"/>
              </a:rPr>
              <a:t>энергией</a:t>
            </a:r>
            <a:endParaRPr lang="ru-RU" sz="3200" dirty="0">
              <a:solidFill>
                <a:srgbClr val="FFFF66"/>
              </a:solidFill>
              <a:latin typeface="Arial Narrow" pitchFamily="34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71934" y="2786058"/>
            <a:ext cx="3714776" cy="2376487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 i="1" dirty="0">
                <a:latin typeface="Arial Narrow" pitchFamily="34" charset="0"/>
              </a:rPr>
              <a:t>Е</a:t>
            </a:r>
            <a:r>
              <a:rPr lang="ru-RU" sz="2800" i="1" baseline="-25000" dirty="0">
                <a:latin typeface="Arial Narrow" pitchFamily="34" charset="0"/>
              </a:rPr>
              <a:t>0</a:t>
            </a:r>
            <a:r>
              <a:rPr lang="ru-RU" sz="2800" dirty="0">
                <a:latin typeface="Arial Narrow" pitchFamily="34" charset="0"/>
              </a:rPr>
              <a:t> – энергия покоя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i="1" dirty="0" err="1">
                <a:latin typeface="Arial Narrow" pitchFamily="34" charset="0"/>
              </a:rPr>
              <a:t>Е</a:t>
            </a:r>
            <a:r>
              <a:rPr lang="ru-RU" sz="2800" i="1" baseline="-25000" dirty="0" err="1">
                <a:latin typeface="Arial Narrow" pitchFamily="34" charset="0"/>
              </a:rPr>
              <a:t>к</a:t>
            </a:r>
            <a:r>
              <a:rPr lang="ru-RU" sz="2800" i="1" baseline="-25000" dirty="0">
                <a:latin typeface="Arial Narrow" pitchFamily="34" charset="0"/>
              </a:rPr>
              <a:t> </a:t>
            </a:r>
            <a:r>
              <a:rPr lang="ru-RU" sz="2800" dirty="0">
                <a:latin typeface="Arial Narrow" pitchFamily="34" charset="0"/>
              </a:rPr>
              <a:t>–</a:t>
            </a:r>
            <a:r>
              <a:rPr lang="ru-RU" sz="2800" baseline="-25000" dirty="0">
                <a:latin typeface="Arial Narrow" pitchFamily="34" charset="0"/>
              </a:rPr>
              <a:t> </a:t>
            </a:r>
            <a:r>
              <a:rPr lang="ru-RU" sz="2800" dirty="0">
                <a:latin typeface="Arial Narrow" pitchFamily="34" charset="0"/>
              </a:rPr>
              <a:t>кинетическая энергия частицы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i="1" dirty="0">
                <a:latin typeface="Arial Narrow" pitchFamily="34" charset="0"/>
              </a:rPr>
              <a:t>Е</a:t>
            </a:r>
            <a:r>
              <a:rPr lang="ru-RU" sz="2800" dirty="0">
                <a:latin typeface="Arial Narrow" pitchFamily="34" charset="0"/>
              </a:rPr>
              <a:t> – полная энергия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4821" name="Object 5"/>
          <p:cNvGraphicFramePr>
            <a:graphicFrameLocks noChangeAspect="1"/>
          </p:cNvGraphicFramePr>
          <p:nvPr/>
        </p:nvGraphicFramePr>
        <p:xfrm>
          <a:off x="1071538" y="2071678"/>
          <a:ext cx="2593974" cy="642942"/>
        </p:xfrm>
        <a:graphic>
          <a:graphicData uri="http://schemas.openxmlformats.org/presentationml/2006/ole">
            <p:oleObj spid="_x0000_s34821" name="Формула" r:id="rId3" imgW="761669" imgH="241195" progId="Equation.3">
              <p:embed/>
            </p:oleObj>
          </a:graphicData>
        </a:graphic>
      </p:graphicFrame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4823" name="Object 7"/>
          <p:cNvGraphicFramePr>
            <a:graphicFrameLocks noChangeAspect="1"/>
          </p:cNvGraphicFramePr>
          <p:nvPr/>
        </p:nvGraphicFramePr>
        <p:xfrm>
          <a:off x="857224" y="2786058"/>
          <a:ext cx="2928958" cy="1755791"/>
        </p:xfrm>
        <a:graphic>
          <a:graphicData uri="http://schemas.openxmlformats.org/presentationml/2006/ole">
            <p:oleObj spid="_x0000_s34823" name="Формула" r:id="rId4" imgW="1155600" imgH="1015920" progId="Equation.3">
              <p:embed/>
            </p:oleObj>
          </a:graphicData>
        </a:graphic>
      </p:graphicFrame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4825" name="Object 9"/>
          <p:cNvGraphicFramePr>
            <a:graphicFrameLocks noChangeAspect="1"/>
          </p:cNvGraphicFramePr>
          <p:nvPr/>
        </p:nvGraphicFramePr>
        <p:xfrm>
          <a:off x="1142976" y="4786322"/>
          <a:ext cx="2087561" cy="500065"/>
        </p:xfrm>
        <a:graphic>
          <a:graphicData uri="http://schemas.openxmlformats.org/presentationml/2006/ole">
            <p:oleObj spid="_x0000_s34825" name="Формула" r:id="rId5" imgW="7874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388" y="188913"/>
            <a:ext cx="7561262" cy="2232025"/>
          </a:xfrm>
        </p:spPr>
        <p:txBody>
          <a:bodyPr/>
          <a:lstStyle/>
          <a:p>
            <a:r>
              <a:rPr lang="ru-RU" sz="3600" dirty="0">
                <a:solidFill>
                  <a:srgbClr val="FF3300"/>
                </a:solidFill>
                <a:latin typeface="Monotype Corsiva" pitchFamily="66" charset="0"/>
              </a:rPr>
              <a:t>Известно ли вам, кто из выдающихся физиков мира выступал в качестве эксперта в суде на одном из процессов, связанных с патентом?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285852" y="2643182"/>
            <a:ext cx="7561262" cy="38877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600" dirty="0">
                <a:solidFill>
                  <a:schemeClr val="bg1"/>
                </a:solidFill>
                <a:latin typeface="Times New Roman" pitchFamily="18" charset="0"/>
              </a:rPr>
              <a:t>В </a:t>
            </a:r>
            <a:r>
              <a:rPr lang="ru-RU" sz="2600" dirty="0">
                <a:solidFill>
                  <a:schemeClr val="bg1"/>
                </a:solidFill>
                <a:latin typeface="Arial Narrow" pitchFamily="34" charset="0"/>
              </a:rPr>
              <a:t>40-х г.г. прошлого века изобретатель </a:t>
            </a:r>
            <a:r>
              <a:rPr lang="ru-RU" sz="2600" dirty="0" err="1">
                <a:solidFill>
                  <a:schemeClr val="bg1"/>
                </a:solidFill>
                <a:latin typeface="Arial Narrow" pitchFamily="34" charset="0"/>
              </a:rPr>
              <a:t>Букки</a:t>
            </a:r>
            <a:r>
              <a:rPr lang="ru-RU" sz="2600" dirty="0">
                <a:solidFill>
                  <a:schemeClr val="bg1"/>
                </a:solidFill>
                <a:latin typeface="Arial Narrow" pitchFamily="34" charset="0"/>
              </a:rPr>
              <a:t> запатентовал несколько вариантов фотокамеры с автоматической фокусировкой и </a:t>
            </a:r>
            <a:r>
              <a:rPr lang="ru-RU" sz="2600" dirty="0" err="1">
                <a:solidFill>
                  <a:schemeClr val="bg1"/>
                </a:solidFill>
                <a:latin typeface="Arial Narrow" pitchFamily="34" charset="0"/>
              </a:rPr>
              <a:t>дифрагированием</a:t>
            </a:r>
            <a:r>
              <a:rPr lang="ru-RU" sz="2600" dirty="0">
                <a:solidFill>
                  <a:schemeClr val="bg1"/>
                </a:solidFill>
                <a:latin typeface="Arial Narrow" pitchFamily="34" charset="0"/>
              </a:rPr>
              <a:t>. Права на производство таких фотокамер были приобретены Нью-Йоркской фирмой «</a:t>
            </a:r>
            <a:r>
              <a:rPr lang="ru-RU" sz="2600" dirty="0" err="1">
                <a:solidFill>
                  <a:schemeClr val="bg1"/>
                </a:solidFill>
                <a:latin typeface="Arial Narrow" pitchFamily="34" charset="0"/>
              </a:rPr>
              <a:t>Кореко</a:t>
            </a:r>
            <a:r>
              <a:rPr lang="ru-RU" sz="2600" dirty="0">
                <a:solidFill>
                  <a:schemeClr val="bg1"/>
                </a:solidFill>
                <a:latin typeface="Arial Narrow" pitchFamily="34" charset="0"/>
              </a:rPr>
              <a:t>». Вскоре изобретатель расторг свое соглашение с фирмой, но она не прекратила выпускать фотокамеры, незаконно модифицировав их. </a:t>
            </a:r>
            <a:r>
              <a:rPr lang="ru-RU" sz="2600" dirty="0" err="1">
                <a:solidFill>
                  <a:schemeClr val="bg1"/>
                </a:solidFill>
                <a:latin typeface="Arial Narrow" pitchFamily="34" charset="0"/>
              </a:rPr>
              <a:t>Букки</a:t>
            </a:r>
            <a:r>
              <a:rPr lang="ru-RU" sz="2600" dirty="0">
                <a:solidFill>
                  <a:schemeClr val="bg1"/>
                </a:solidFill>
                <a:latin typeface="Arial Narrow" pitchFamily="34" charset="0"/>
              </a:rPr>
              <a:t> возбудил против фирмы судебное дело. Слушание состоялось в ноябре 1952 г. В качестве судьи-эксперта выступил 73-летний А. Эйнштейн, специально приехавший в Нью-Йорк из </a:t>
            </a:r>
            <a:r>
              <a:rPr lang="ru-RU" sz="2600" dirty="0" err="1" smtClean="0">
                <a:solidFill>
                  <a:schemeClr val="bg1"/>
                </a:solidFill>
                <a:latin typeface="Arial Narrow" pitchFamily="34" charset="0"/>
              </a:rPr>
              <a:t>Принстона</a:t>
            </a:r>
            <a:endParaRPr lang="ru-RU" sz="2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5124" name="Picture 4" descr="Безымянный-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15351" y="0"/>
            <a:ext cx="1628649" cy="2214578"/>
          </a:xfrm>
          <a:prstGeom prst="rect">
            <a:avLst/>
          </a:prstGeom>
          <a:noFill/>
        </p:spPr>
      </p:pic>
      <p:pic>
        <p:nvPicPr>
          <p:cNvPr id="5127" name="Picture 7" descr="Безымянный-1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 l="25894" r="27567"/>
          <a:stretch>
            <a:fillRect/>
          </a:stretch>
        </p:blipFill>
        <p:spPr>
          <a:xfrm>
            <a:off x="0" y="2924175"/>
            <a:ext cx="2124075" cy="39338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Rectangle 9"/>
          <p:cNvSpPr>
            <a:spLocks noGrp="1" noChangeArrowheads="1"/>
          </p:cNvSpPr>
          <p:nvPr>
            <p:ph type="title"/>
          </p:nvPr>
        </p:nvSpPr>
        <p:spPr>
          <a:xfrm>
            <a:off x="2195513" y="260350"/>
            <a:ext cx="5554662" cy="1138238"/>
          </a:xfrm>
        </p:spPr>
        <p:txBody>
          <a:bodyPr/>
          <a:lstStyle/>
          <a:p>
            <a:r>
              <a:rPr lang="ru-RU" sz="4800">
                <a:solidFill>
                  <a:schemeClr val="bg1"/>
                </a:solidFill>
                <a:latin typeface="Monotype Corsiva" pitchFamily="66" charset="0"/>
              </a:rPr>
              <a:t>Научные открытия</a:t>
            </a:r>
          </a:p>
        </p:txBody>
      </p:sp>
      <p:graphicFrame>
        <p:nvGraphicFramePr>
          <p:cNvPr id="14564" name="Group 228"/>
          <p:cNvGraphicFramePr>
            <a:graphicFrameLocks noGrp="1"/>
          </p:cNvGraphicFramePr>
          <p:nvPr>
            <p:ph idx="1"/>
          </p:nvPr>
        </p:nvGraphicFramePr>
        <p:xfrm>
          <a:off x="395288" y="1484313"/>
          <a:ext cx="7416800" cy="4940300"/>
        </p:xfrm>
        <a:graphic>
          <a:graphicData uri="http://schemas.openxmlformats.org/drawingml/2006/table">
            <a:tbl>
              <a:tblPr/>
              <a:tblGrid>
                <a:gridCol w="3376612"/>
                <a:gridCol w="4040188"/>
              </a:tblGrid>
              <a:tr h="1295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Narrow" pitchFamily="34" charset="0"/>
                        </a:rPr>
                        <a:t>Со времени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Narrow" pitchFamily="34" charset="0"/>
                        </a:rPr>
                        <a:t>Демокрита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Narrow" pitchFamily="34" charset="0"/>
                        </a:rPr>
                        <a:t> атом считался неделимым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Arial Narrow" pitchFamily="34" charset="0"/>
                        </a:rPr>
                        <a:t>Открытие электрона (Дж. Томсон) и явления радиоактивности говорили о сложной структуре атома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172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Narrow" pitchFamily="34" charset="0"/>
                        </a:rPr>
                        <a:t>Электромагнитные волны, свет рассматривали как нечто непрерывное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Arial Narrow" pitchFamily="34" charset="0"/>
                        </a:rPr>
                        <a:t>Работы Планка, Эйнштейна и Бора вынуждали признать, что свет излучается, распространяется и поглощается в виде отдельных порций, квантов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191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Narrow" pitchFamily="34" charset="0"/>
                        </a:rPr>
                        <a:t>Одной из основ классической механики Ньютона являлось утверждение о том, что масса тела или частицы есть величина постоянная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Arial Narrow" pitchFamily="34" charset="0"/>
                        </a:rPr>
                        <a:t>Из опытов В. Кауфмана и теории относительности Эйнштейна следовала зависимость массы от скорости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14565" name="Picture 229" descr="AG00564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24075" cy="1546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0298" y="0"/>
            <a:ext cx="5543550" cy="739757"/>
          </a:xfrm>
        </p:spPr>
        <p:txBody>
          <a:bodyPr/>
          <a:lstStyle/>
          <a:p>
            <a:r>
              <a:rPr lang="ru-RU" sz="4800" dirty="0">
                <a:solidFill>
                  <a:schemeClr val="bg1"/>
                </a:solidFill>
                <a:latin typeface="Monotype Corsiva" pitchFamily="66" charset="0"/>
              </a:rPr>
              <a:t>Научные открытия</a:t>
            </a:r>
          </a:p>
        </p:txBody>
      </p:sp>
      <p:graphicFrame>
        <p:nvGraphicFramePr>
          <p:cNvPr id="17451" name="Group 43"/>
          <p:cNvGraphicFramePr>
            <a:graphicFrameLocks noGrp="1"/>
          </p:cNvGraphicFramePr>
          <p:nvPr>
            <p:ph type="body" idx="1"/>
          </p:nvPr>
        </p:nvGraphicFramePr>
        <p:xfrm>
          <a:off x="285720" y="1000108"/>
          <a:ext cx="8066088" cy="5640705"/>
        </p:xfrm>
        <a:graphic>
          <a:graphicData uri="http://schemas.openxmlformats.org/drawingml/2006/table">
            <a:tbl>
              <a:tblPr/>
              <a:tblGrid>
                <a:gridCol w="3671888"/>
                <a:gridCol w="4394200"/>
              </a:tblGrid>
              <a:tr h="1343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Narrow" pitchFamily="34" charset="0"/>
                        </a:rPr>
                        <a:t>Из преобразований Галилея, лежащих в основе классической механики, следовала абсолютность длины и промежутков времени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Arial Narrow" pitchFamily="34" charset="0"/>
                        </a:rPr>
                        <a:t>СТО Эйнштейна требовала признать, что длина и промежуток времени относительны, различны в разных системах отсчета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190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Narrow" pitchFamily="34" charset="0"/>
                        </a:rPr>
                        <a:t>Классическая механика исходила из того, что предшествующее состояние материальной точки однозначно предопределяет ее последующее состояние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Arial Narrow" pitchFamily="34" charset="0"/>
                        </a:rPr>
                        <a:t>Введенное Луи де Бройлем представление о волновых свойствах частиц и опытное подтверждение этой идеи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Arial Narrow" pitchFamily="34" charset="0"/>
                        </a:rPr>
                        <a:t>Л.Джермером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Arial Narrow" pitchFamily="34" charset="0"/>
                        </a:rPr>
                        <a:t>, Р.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Arial Narrow" pitchFamily="34" charset="0"/>
                        </a:rPr>
                        <a:t>Дэвиссом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Arial Narrow" pitchFamily="34" charset="0"/>
                        </a:rPr>
                        <a:t> и П.С. Тарковским означало, что невозможно однозначно указать, где будет находиться частица в следующий момент времени, что можно указать лишь вероятность ее следующего состояния, что нельзя говорить о траектории движения электрона в атоме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1247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Narrow" pitchFamily="34" charset="0"/>
                        </a:rPr>
                        <a:t>В классической физике считалось, что законы Ньютона применимы к любым движениям любых материальных объектов, а законы электродинамики справедливы для любых электромагнитных явлений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Arial Narrow" pitchFamily="34" charset="0"/>
                        </a:rPr>
                        <a:t>Создание СТО и квантовой теории показало, что классические законы неприменимы для быстрого движения, характерного для области микромира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17443" name="Picture 35" descr="AG00564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428728" cy="10400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35842" name="ShockwaveFlash1" r:id="rId2" imgW="7488360" imgH="604836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59113" y="188913"/>
            <a:ext cx="5905500" cy="3168650"/>
          </a:xfrm>
        </p:spPr>
        <p:txBody>
          <a:bodyPr/>
          <a:lstStyle/>
          <a:p>
            <a:r>
              <a:rPr lang="ru-RU" sz="6600" b="1">
                <a:solidFill>
                  <a:srgbClr val="66FF33"/>
                </a:solidFill>
                <a:latin typeface="Monotype Corsiva" pitchFamily="66" charset="0"/>
              </a:rPr>
              <a:t>Частная </a:t>
            </a:r>
            <a:br>
              <a:rPr lang="ru-RU" sz="6600" b="1">
                <a:solidFill>
                  <a:srgbClr val="66FF33"/>
                </a:solidFill>
                <a:latin typeface="Monotype Corsiva" pitchFamily="66" charset="0"/>
              </a:rPr>
            </a:br>
            <a:r>
              <a:rPr lang="ru-RU" sz="6600" b="1">
                <a:solidFill>
                  <a:srgbClr val="66FF33"/>
                </a:solidFill>
                <a:latin typeface="Monotype Corsiva" pitchFamily="66" charset="0"/>
              </a:rPr>
              <a:t>теория относительности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4005263"/>
            <a:ext cx="7561263" cy="2519362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ru-RU" sz="2400" dirty="0">
                <a:solidFill>
                  <a:schemeClr val="bg1"/>
                </a:solidFill>
                <a:latin typeface="Arial Narrow" pitchFamily="34" charset="0"/>
              </a:rPr>
              <a:t>Альберт Эйнштейн, в восторге посмотрев одну из знаменитых кинолент Чарли Чаплина, написал ему: «Ваши безмолвные действия так понятны любому человеку. Не зря Вы знаменитый и известный человек!»</a:t>
            </a:r>
          </a:p>
          <a:p>
            <a:pPr algn="l">
              <a:lnSpc>
                <a:spcPct val="90000"/>
              </a:lnSpc>
            </a:pPr>
            <a:r>
              <a:rPr lang="ru-RU" sz="2400" dirty="0">
                <a:solidFill>
                  <a:schemeClr val="bg1"/>
                </a:solidFill>
                <a:latin typeface="Arial Narrow" pitchFamily="34" charset="0"/>
              </a:rPr>
              <a:t>Чаплин ответил: «Вы тоже знамениты, хотя Вашу теорию не понимает никто</a:t>
            </a:r>
            <a:r>
              <a:rPr lang="ru-RU" sz="2400" dirty="0" smtClean="0">
                <a:solidFill>
                  <a:schemeClr val="bg1"/>
                </a:solidFill>
                <a:latin typeface="Arial Narrow" pitchFamily="34" charset="0"/>
              </a:rPr>
              <a:t>»</a:t>
            </a:r>
            <a:endParaRPr lang="ru-RU" sz="2400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2052" name="Picture 4" descr="Безымянный"/>
          <p:cNvPicPr>
            <a:picLocks noChangeAspect="1" noChangeArrowheads="1"/>
          </p:cNvPicPr>
          <p:nvPr/>
        </p:nvPicPr>
        <p:blipFill>
          <a:blip r:embed="rId2" cstate="print"/>
          <a:srcRect l="34872" t="24829" r="43974" b="34814"/>
          <a:stretch>
            <a:fillRect/>
          </a:stretch>
        </p:blipFill>
        <p:spPr bwMode="auto">
          <a:xfrm>
            <a:off x="250825" y="188913"/>
            <a:ext cx="2736850" cy="3816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893175" cy="1873250"/>
          </a:xfrm>
        </p:spPr>
        <p:txBody>
          <a:bodyPr/>
          <a:lstStyle/>
          <a:p>
            <a:r>
              <a:rPr lang="ru-RU" sz="2400">
                <a:solidFill>
                  <a:schemeClr val="bg1"/>
                </a:solidFill>
              </a:rPr>
              <a:t/>
            </a:r>
            <a:br>
              <a:rPr lang="ru-RU" sz="2400">
                <a:solidFill>
                  <a:schemeClr val="bg1"/>
                </a:solidFill>
              </a:rPr>
            </a:br>
            <a:r>
              <a:rPr lang="ru-RU" sz="3600">
                <a:solidFill>
                  <a:srgbClr val="FFFF66"/>
                </a:solidFill>
                <a:latin typeface="Monotype Corsiva" pitchFamily="66" charset="0"/>
              </a:rPr>
              <a:t>«Эйнштейн объяснял мне свою теорию каждый день, и вскоре я уже был совершенно уверен, что он ее понял»                                       (Хаим Вейцман)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3213100"/>
            <a:ext cx="7200900" cy="3311525"/>
          </a:xfrm>
        </p:spPr>
        <p:txBody>
          <a:bodyPr/>
          <a:lstStyle/>
          <a:p>
            <a:pPr>
              <a:buFontTx/>
              <a:buNone/>
            </a:pPr>
            <a:r>
              <a:rPr lang="ru-RU" dirty="0">
                <a:solidFill>
                  <a:schemeClr val="bg1"/>
                </a:solidFill>
                <a:latin typeface="Arial Narrow" pitchFamily="34" charset="0"/>
              </a:rPr>
              <a:t>    </a:t>
            </a:r>
            <a:r>
              <a:rPr lang="ru-RU" b="1" dirty="0">
                <a:solidFill>
                  <a:schemeClr val="bg1"/>
                </a:solidFill>
                <a:latin typeface="Arial Narrow" pitchFamily="34" charset="0"/>
              </a:rPr>
              <a:t>Теория относительности</a:t>
            </a:r>
            <a:r>
              <a:rPr lang="ru-RU" dirty="0">
                <a:solidFill>
                  <a:schemeClr val="bg1"/>
                </a:solidFill>
                <a:latin typeface="Arial Narrow" pitchFamily="34" charset="0"/>
              </a:rPr>
              <a:t> – это физическая теория, описывающая свойства пространства и времени, а также закономерности относительного движения тел, обусловленные этими </a:t>
            </a:r>
            <a:r>
              <a:rPr lang="ru-RU" dirty="0" smtClean="0">
                <a:solidFill>
                  <a:schemeClr val="bg1"/>
                </a:solidFill>
                <a:latin typeface="Arial Narrow" pitchFamily="34" charset="0"/>
              </a:rPr>
              <a:t>свойствами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076" name="Picture 4" descr="j025444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005263"/>
            <a:ext cx="1052513" cy="1223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500174"/>
          </a:xfrm>
        </p:spPr>
        <p:txBody>
          <a:bodyPr/>
          <a:lstStyle/>
          <a:p>
            <a:r>
              <a:rPr lang="ru-RU" sz="2800" dirty="0" smtClean="0">
                <a:solidFill>
                  <a:srgbClr val="FFFF00"/>
                </a:solidFill>
                <a:latin typeface="Arial Narrow" pitchFamily="34" charset="0"/>
              </a:rPr>
              <a:t>Принцип относительности Галилея (1632 год)</a:t>
            </a:r>
            <a:br>
              <a:rPr lang="ru-RU" sz="2800" dirty="0" smtClean="0">
                <a:solidFill>
                  <a:srgbClr val="FFFF00"/>
                </a:solidFill>
                <a:latin typeface="Arial Narrow" pitchFamily="34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Arial Narrow" pitchFamily="34" charset="0"/>
              </a:rPr>
              <a:t>Все механические явления протекают в любых инерциальных системах отсчета одинаковым образом</a:t>
            </a:r>
            <a:endParaRPr lang="ru-RU" sz="2800" dirty="0">
              <a:solidFill>
                <a:srgbClr val="FFFF0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1900237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bg1"/>
                </a:solidFill>
                <a:latin typeface="Arial Narrow" pitchFamily="34" charset="0"/>
              </a:rPr>
              <a:t>Никакими механическими опытами, произведенными внутри ИСО, нельзя установить, покоится ли эта система относительно других ИСО или движется относительно них прямолинейно и равномерно</a:t>
            </a:r>
            <a:endParaRPr lang="ru-RU" sz="2800" dirty="0"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3714752"/>
            <a:ext cx="80010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66FF33"/>
                </a:solidFill>
                <a:latin typeface="Arial Narrow" pitchFamily="34" charset="0"/>
              </a:rPr>
              <a:t>Все законы механики инвариантны по отношению к любым ИСО, то есть выполняются в них одинаковым образом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928662" y="5000636"/>
            <a:ext cx="1714512" cy="1428760"/>
            <a:chOff x="928662" y="5000636"/>
            <a:chExt cx="1714512" cy="1428760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1000100" y="5786454"/>
              <a:ext cx="928694" cy="642942"/>
              <a:chOff x="1000100" y="5500702"/>
              <a:chExt cx="928694" cy="642942"/>
            </a:xfrm>
          </p:grpSpPr>
          <p:sp>
            <p:nvSpPr>
              <p:cNvPr id="5" name="Скругленный прямоугольник 4"/>
              <p:cNvSpPr/>
              <p:nvPr/>
            </p:nvSpPr>
            <p:spPr>
              <a:xfrm>
                <a:off x="1000100" y="5500702"/>
                <a:ext cx="928694" cy="428628"/>
              </a:xfrm>
              <a:prstGeom prst="roundRect">
                <a:avLst/>
              </a:prstGeom>
              <a:solidFill>
                <a:srgbClr val="00B0F0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Овал 5"/>
              <p:cNvSpPr/>
              <p:nvPr/>
            </p:nvSpPr>
            <p:spPr>
              <a:xfrm>
                <a:off x="1071538" y="5929330"/>
                <a:ext cx="214314" cy="214314"/>
              </a:xfrm>
              <a:prstGeom prst="ellipse">
                <a:avLst/>
              </a:prstGeom>
              <a:solidFill>
                <a:srgbClr val="FF33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Овал 6"/>
              <p:cNvSpPr/>
              <p:nvPr/>
            </p:nvSpPr>
            <p:spPr>
              <a:xfrm>
                <a:off x="1643042" y="5929330"/>
                <a:ext cx="214314" cy="214314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9" name="Солнце 8"/>
            <p:cNvSpPr/>
            <p:nvPr/>
          </p:nvSpPr>
          <p:spPr>
            <a:xfrm>
              <a:off x="1214414" y="5286388"/>
              <a:ext cx="428628" cy="428628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" name="Прямая со стрелкой 10"/>
            <p:cNvCxnSpPr/>
            <p:nvPr/>
          </p:nvCxnSpPr>
          <p:spPr>
            <a:xfrm>
              <a:off x="1857356" y="6000768"/>
              <a:ext cx="747995" cy="13271"/>
            </a:xfrm>
            <a:prstGeom prst="straightConnector1">
              <a:avLst/>
            </a:prstGeom>
            <a:ln w="25400">
              <a:solidFill>
                <a:srgbClr val="66FF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Группа 16"/>
            <p:cNvGrpSpPr/>
            <p:nvPr/>
          </p:nvGrpSpPr>
          <p:grpSpPr>
            <a:xfrm>
              <a:off x="2285984" y="5429264"/>
              <a:ext cx="357190" cy="584775"/>
              <a:chOff x="2571736" y="5357826"/>
              <a:chExt cx="357190" cy="584775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2571736" y="5357826"/>
                <a:ext cx="35298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dirty="0" smtClean="0">
                    <a:solidFill>
                      <a:srgbClr val="66FF33"/>
                    </a:solidFill>
                    <a:latin typeface="Arial Narrow" pitchFamily="34" charset="0"/>
                  </a:rPr>
                  <a:t>v</a:t>
                </a:r>
                <a:endParaRPr lang="ru-RU" sz="3200" dirty="0">
                  <a:solidFill>
                    <a:srgbClr val="66FF33"/>
                  </a:solidFill>
                  <a:latin typeface="Arial Narrow" pitchFamily="34" charset="0"/>
                </a:endParaRPr>
              </a:p>
            </p:txBody>
          </p:sp>
          <p:cxnSp>
            <p:nvCxnSpPr>
              <p:cNvPr id="15" name="Прямая со стрелкой 14"/>
              <p:cNvCxnSpPr/>
              <p:nvPr/>
            </p:nvCxnSpPr>
            <p:spPr>
              <a:xfrm>
                <a:off x="2643174" y="5500702"/>
                <a:ext cx="285752" cy="1588"/>
              </a:xfrm>
              <a:prstGeom prst="straightConnector1">
                <a:avLst/>
              </a:prstGeom>
              <a:ln>
                <a:solidFill>
                  <a:srgbClr val="66FF33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TextBox 18"/>
            <p:cNvSpPr txBox="1"/>
            <p:nvPr/>
          </p:nvSpPr>
          <p:spPr>
            <a:xfrm>
              <a:off x="928662" y="5000636"/>
              <a:ext cx="3818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FF00"/>
                  </a:solidFill>
                  <a:latin typeface="Arial Narrow" pitchFamily="34" charset="0"/>
                </a:rPr>
                <a:t>S</a:t>
              </a:r>
              <a:endParaRPr lang="ru-RU" sz="2800" dirty="0">
                <a:solidFill>
                  <a:srgbClr val="FFFF00"/>
                </a:solidFill>
                <a:latin typeface="Arial Narrow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42 0.00278 L 0.56459 0.00278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14290"/>
            <a:ext cx="9144000" cy="1571612"/>
          </a:xfrm>
        </p:spPr>
        <p:txBody>
          <a:bodyPr/>
          <a:lstStyle/>
          <a:p>
            <a:r>
              <a:rPr lang="ru-RU" sz="2800" dirty="0">
                <a:solidFill>
                  <a:srgbClr val="FFFF66"/>
                </a:solidFill>
                <a:latin typeface="Monotype Corsiva" pitchFamily="66" charset="0"/>
              </a:rPr>
              <a:t>Высшим долгом физиков является поиск тех общих элементарных законов, из которых путем чистой дедукции можно получить картину мира.     </a:t>
            </a:r>
            <a:br>
              <a:rPr lang="ru-RU" sz="2800" dirty="0">
                <a:solidFill>
                  <a:srgbClr val="FFFF66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rgbClr val="FFFF66"/>
                </a:solidFill>
                <a:latin typeface="Monotype Corsiva" pitchFamily="66" charset="0"/>
              </a:rPr>
              <a:t>					                  А. Эйнштейн</a:t>
            </a:r>
          </a:p>
        </p:txBody>
      </p:sp>
      <p:sp>
        <p:nvSpPr>
          <p:cNvPr id="9223" name="Rectangle 7"/>
          <p:cNvSpPr>
            <a:spLocks noGrp="1" noChangeArrowheads="1"/>
          </p:cNvSpPr>
          <p:nvPr>
            <p:ph sz="half" idx="1"/>
          </p:nvPr>
        </p:nvSpPr>
        <p:spPr>
          <a:xfrm>
            <a:off x="539750" y="1773238"/>
            <a:ext cx="8208963" cy="1008062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dirty="0">
                <a:solidFill>
                  <a:schemeClr val="bg1"/>
                </a:solidFill>
                <a:latin typeface="Arial Narrow" pitchFamily="34" charset="0"/>
              </a:rPr>
              <a:t>Выполняется ли принцип относительности для электромагнитных явлений</a:t>
            </a:r>
            <a:r>
              <a:rPr lang="ru-RU" sz="28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2400"/>
              <a:t>Э</a:t>
            </a: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323850" y="4841875"/>
            <a:ext cx="295275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/>
              <a:t>Э</a:t>
            </a:r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5292725" y="3141663"/>
            <a:ext cx="3416300" cy="1943100"/>
          </a:xfrm>
          <a:prstGeom prst="rect">
            <a:avLst/>
          </a:prstGeom>
          <a:noFill/>
          <a:ln w="28575">
            <a:solidFill>
              <a:srgbClr val="FF0000"/>
            </a:solidFill>
            <a:prstDash val="lgDash"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ru-RU" sz="2000" i="1" dirty="0">
                <a:solidFill>
                  <a:schemeClr val="bg1"/>
                </a:solidFill>
                <a:latin typeface="Arial Narrow" pitchFamily="34" charset="0"/>
              </a:rPr>
              <a:t>Решение </a:t>
            </a:r>
            <a:r>
              <a:rPr lang="ru-RU" sz="2000" i="1" dirty="0" smtClean="0">
                <a:solidFill>
                  <a:schemeClr val="bg1"/>
                </a:solidFill>
                <a:latin typeface="Arial Narrow" pitchFamily="34" charset="0"/>
              </a:rPr>
              <a:t>Герца</a:t>
            </a:r>
            <a:endParaRPr lang="ru-RU" sz="2000" i="1" dirty="0">
              <a:solidFill>
                <a:schemeClr val="bg1"/>
              </a:solidFill>
              <a:latin typeface="Arial Narrow" pitchFamily="34" charset="0"/>
            </a:endParaRPr>
          </a:p>
          <a:p>
            <a:pPr algn="ctr">
              <a:spcBef>
                <a:spcPct val="20000"/>
              </a:spcBef>
            </a:pPr>
            <a:r>
              <a:rPr lang="ru-RU" sz="2000" dirty="0">
                <a:solidFill>
                  <a:schemeClr val="bg1"/>
                </a:solidFill>
                <a:latin typeface="Arial Narrow" pitchFamily="34" charset="0"/>
              </a:rPr>
              <a:t>Уравнения Максвелла считать неверными и изменить их так, чтобы они были инвариантны</a:t>
            </a:r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250825" y="3141663"/>
            <a:ext cx="3744913" cy="2016125"/>
          </a:xfrm>
          <a:prstGeom prst="rect">
            <a:avLst/>
          </a:prstGeom>
          <a:noFill/>
          <a:ln w="28575">
            <a:solidFill>
              <a:srgbClr val="FFFF66"/>
            </a:solidFill>
            <a:prstDash val="lgDash"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ru-RU" sz="2000" i="1" dirty="0">
                <a:solidFill>
                  <a:schemeClr val="bg1"/>
                </a:solidFill>
                <a:latin typeface="Arial Narrow" pitchFamily="34" charset="0"/>
              </a:rPr>
              <a:t>Решение </a:t>
            </a:r>
            <a:r>
              <a:rPr lang="ru-RU" sz="2000" i="1" dirty="0" smtClean="0">
                <a:solidFill>
                  <a:schemeClr val="bg1"/>
                </a:solidFill>
                <a:latin typeface="Arial Narrow" pitchFamily="34" charset="0"/>
              </a:rPr>
              <a:t>Лоренца</a:t>
            </a:r>
            <a:endParaRPr lang="ru-RU" sz="2000" i="1" dirty="0">
              <a:solidFill>
                <a:schemeClr val="bg1"/>
              </a:solidFill>
              <a:latin typeface="Arial Narrow" pitchFamily="34" charset="0"/>
            </a:endParaRPr>
          </a:p>
          <a:p>
            <a:pPr algn="ctr">
              <a:spcBef>
                <a:spcPct val="20000"/>
              </a:spcBef>
            </a:pPr>
            <a:r>
              <a:rPr lang="ru-RU" sz="2000" dirty="0">
                <a:solidFill>
                  <a:schemeClr val="bg1"/>
                </a:solidFill>
                <a:latin typeface="Arial Narrow" pitchFamily="34" charset="0"/>
              </a:rPr>
              <a:t>Существует особая, преимущественная система отсчета, в которой выполняются законы </a:t>
            </a:r>
            <a:r>
              <a:rPr lang="ru-RU" sz="2000" dirty="0" smtClean="0">
                <a:solidFill>
                  <a:schemeClr val="bg1"/>
                </a:solidFill>
                <a:latin typeface="Arial Narrow" pitchFamily="34" charset="0"/>
              </a:rPr>
              <a:t>Максвелла</a:t>
            </a:r>
            <a:endParaRPr lang="ru-RU" sz="2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785786" y="5357826"/>
            <a:ext cx="7561263" cy="1219200"/>
          </a:xfrm>
          <a:prstGeom prst="rect">
            <a:avLst/>
          </a:prstGeom>
          <a:noFill/>
          <a:ln w="28575">
            <a:solidFill>
              <a:srgbClr val="00FF00"/>
            </a:solidFill>
            <a:prstDash val="lgDash"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ru-RU" sz="2000" i="1" dirty="0">
                <a:solidFill>
                  <a:schemeClr val="bg1"/>
                </a:solidFill>
                <a:latin typeface="Arial Narrow" pitchFamily="34" charset="0"/>
              </a:rPr>
              <a:t>Решение </a:t>
            </a:r>
            <a:r>
              <a:rPr lang="ru-RU" sz="2000" i="1" dirty="0" smtClean="0">
                <a:solidFill>
                  <a:schemeClr val="bg1"/>
                </a:solidFill>
                <a:latin typeface="Arial Narrow" pitchFamily="34" charset="0"/>
              </a:rPr>
              <a:t>Эйнштейна</a:t>
            </a:r>
            <a:endParaRPr lang="ru-RU" sz="2000" i="1" dirty="0">
              <a:solidFill>
                <a:schemeClr val="bg1"/>
              </a:solidFill>
              <a:latin typeface="Arial Narrow" pitchFamily="34" charset="0"/>
            </a:endParaRPr>
          </a:p>
          <a:p>
            <a:pPr algn="ctr">
              <a:spcBef>
                <a:spcPct val="20000"/>
              </a:spcBef>
            </a:pPr>
            <a:r>
              <a:rPr lang="ru-RU" sz="2200" dirty="0">
                <a:solidFill>
                  <a:schemeClr val="bg1"/>
                </a:solidFill>
                <a:latin typeface="Arial Narrow" pitchFamily="34" charset="0"/>
              </a:rPr>
              <a:t>Все ИСО равноправны, но необходимо отказаться от классических представлений о пространстве и времени</a:t>
            </a:r>
          </a:p>
        </p:txBody>
      </p:sp>
      <p:sp>
        <p:nvSpPr>
          <p:cNvPr id="9231" name="AutoShape 15"/>
          <p:cNvSpPr>
            <a:spLocks noChangeArrowheads="1"/>
          </p:cNvSpPr>
          <p:nvPr/>
        </p:nvSpPr>
        <p:spPr bwMode="auto">
          <a:xfrm rot="1475092">
            <a:off x="1476375" y="2205038"/>
            <a:ext cx="431800" cy="936625"/>
          </a:xfrm>
          <a:prstGeom prst="curvedRightArrow">
            <a:avLst>
              <a:gd name="adj1" fmla="val 40952"/>
              <a:gd name="adj2" fmla="val 104620"/>
              <a:gd name="adj3" fmla="val 33333"/>
            </a:avLst>
          </a:prstGeom>
          <a:solidFill>
            <a:srgbClr val="66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2" name="AutoShape 16"/>
          <p:cNvSpPr>
            <a:spLocks noChangeArrowheads="1"/>
          </p:cNvSpPr>
          <p:nvPr/>
        </p:nvSpPr>
        <p:spPr bwMode="auto">
          <a:xfrm rot="21063501" flipH="1">
            <a:off x="7451725" y="2205038"/>
            <a:ext cx="647700" cy="923925"/>
          </a:xfrm>
          <a:prstGeom prst="curvedRightArrow">
            <a:avLst>
              <a:gd name="adj1" fmla="val 26931"/>
              <a:gd name="adj2" fmla="val 68801"/>
              <a:gd name="adj3" fmla="val 36032"/>
            </a:avLst>
          </a:prstGeom>
          <a:solidFill>
            <a:srgbClr val="66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3" name="AutoShape 17"/>
          <p:cNvSpPr>
            <a:spLocks noChangeArrowheads="1"/>
          </p:cNvSpPr>
          <p:nvPr/>
        </p:nvSpPr>
        <p:spPr bwMode="auto">
          <a:xfrm rot="3191483">
            <a:off x="2928938" y="3470275"/>
            <a:ext cx="2665412" cy="1081088"/>
          </a:xfrm>
          <a:custGeom>
            <a:avLst/>
            <a:gdLst>
              <a:gd name="G0" fmla="+- 1129093 0 0"/>
              <a:gd name="G1" fmla="+- -7372975 0 0"/>
              <a:gd name="G2" fmla="+- 1129093 0 -7372975"/>
              <a:gd name="G3" fmla="+- 10800 0 0"/>
              <a:gd name="G4" fmla="+- 0 0 1129093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9102 0 0"/>
              <a:gd name="G9" fmla="+- 0 0 -7372975"/>
              <a:gd name="G10" fmla="+- 9102 0 2700"/>
              <a:gd name="G11" fmla="cos G10 1129093"/>
              <a:gd name="G12" fmla="sin G10 1129093"/>
              <a:gd name="G13" fmla="cos 13500 1129093"/>
              <a:gd name="G14" fmla="sin 13500 1129093"/>
              <a:gd name="G15" fmla="+- G11 10800 0"/>
              <a:gd name="G16" fmla="+- G12 10800 0"/>
              <a:gd name="G17" fmla="+- G13 10800 0"/>
              <a:gd name="G18" fmla="+- G14 10800 0"/>
              <a:gd name="G19" fmla="*/ 9102 1 2"/>
              <a:gd name="G20" fmla="+- G19 5400 0"/>
              <a:gd name="G21" fmla="cos G20 1129093"/>
              <a:gd name="G22" fmla="sin G20 1129093"/>
              <a:gd name="G23" fmla="+- G21 10800 0"/>
              <a:gd name="G24" fmla="+- G12 G23 G22"/>
              <a:gd name="G25" fmla="+- G22 G23 G11"/>
              <a:gd name="G26" fmla="cos 10800 1129093"/>
              <a:gd name="G27" fmla="sin 10800 1129093"/>
              <a:gd name="G28" fmla="cos 9102 1129093"/>
              <a:gd name="G29" fmla="sin 9102 1129093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7372975"/>
              <a:gd name="G36" fmla="sin G34 -7372975"/>
              <a:gd name="G37" fmla="+/ -7372975 1129093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9102 G39"/>
              <a:gd name="G43" fmla="sin 9102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8077 w 21600"/>
              <a:gd name="T5" fmla="*/ 2819 h 21600"/>
              <a:gd name="T6" fmla="*/ 6991 w 21600"/>
              <a:gd name="T7" fmla="*/ 1606 h 21600"/>
              <a:gd name="T8" fmla="*/ 16933 w 21600"/>
              <a:gd name="T9" fmla="*/ 4074 h 21600"/>
              <a:gd name="T10" fmla="*/ 23694 w 21600"/>
              <a:gd name="T11" fmla="*/ 14798 h 21600"/>
              <a:gd name="T12" fmla="*/ 19253 w 21600"/>
              <a:gd name="T13" fmla="*/ 17137 h 21600"/>
              <a:gd name="T14" fmla="*/ 16914 w 21600"/>
              <a:gd name="T15" fmla="*/ 12696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9493" y="13495"/>
                </a:moveTo>
                <a:cubicBezTo>
                  <a:pt x="19764" y="12622"/>
                  <a:pt x="19902" y="11714"/>
                  <a:pt x="19902" y="10800"/>
                </a:cubicBezTo>
                <a:cubicBezTo>
                  <a:pt x="19902" y="5773"/>
                  <a:pt x="15826" y="1698"/>
                  <a:pt x="10800" y="1698"/>
                </a:cubicBezTo>
                <a:cubicBezTo>
                  <a:pt x="9604" y="1697"/>
                  <a:pt x="8420" y="1933"/>
                  <a:pt x="7316" y="2391"/>
                </a:cubicBezTo>
                <a:lnTo>
                  <a:pt x="6666" y="822"/>
                </a:lnTo>
                <a:cubicBezTo>
                  <a:pt x="7977" y="279"/>
                  <a:pt x="9381" y="-1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1884"/>
                  <a:pt x="21436" y="12962"/>
                  <a:pt x="21115" y="13998"/>
                </a:cubicBezTo>
                <a:lnTo>
                  <a:pt x="23694" y="14798"/>
                </a:lnTo>
                <a:lnTo>
                  <a:pt x="19253" y="17137"/>
                </a:lnTo>
                <a:lnTo>
                  <a:pt x="16914" y="12696"/>
                </a:lnTo>
                <a:lnTo>
                  <a:pt x="19493" y="13495"/>
                </a:lnTo>
                <a:close/>
              </a:path>
            </a:pathLst>
          </a:custGeom>
          <a:solidFill>
            <a:srgbClr val="66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14290"/>
            <a:ext cx="8715435" cy="1570038"/>
          </a:xfrm>
        </p:spPr>
        <p:txBody>
          <a:bodyPr/>
          <a:lstStyle/>
          <a:p>
            <a:pPr algn="r"/>
            <a:r>
              <a:rPr lang="ru-RU" sz="2800" dirty="0">
                <a:solidFill>
                  <a:srgbClr val="FFFF66"/>
                </a:solidFill>
                <a:latin typeface="Monotype Corsiva" pitchFamily="66" charset="0"/>
              </a:rPr>
              <a:t>Тот, кто пытается выступать в качестве авторитета в области знания истины  и познания, терпит крушение под хохот </a:t>
            </a:r>
            <a:r>
              <a:rPr lang="ru-RU" sz="2800" dirty="0" smtClean="0">
                <a:solidFill>
                  <a:srgbClr val="FFFF66"/>
                </a:solidFill>
                <a:latin typeface="Monotype Corsiva" pitchFamily="66" charset="0"/>
              </a:rPr>
              <a:t>богов</a:t>
            </a:r>
            <a:r>
              <a:rPr lang="ru-RU" sz="2800" dirty="0">
                <a:solidFill>
                  <a:srgbClr val="FFFF66"/>
                </a:solidFill>
                <a:latin typeface="Monotype Corsiva" pitchFamily="66" charset="0"/>
              </a:rPr>
              <a:t/>
            </a:r>
            <a:br>
              <a:rPr lang="ru-RU" sz="2800" dirty="0">
                <a:solidFill>
                  <a:srgbClr val="FFFF66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rgbClr val="FFFF66"/>
                </a:solidFill>
                <a:latin typeface="Monotype Corsiva" pitchFamily="66" charset="0"/>
              </a:rPr>
              <a:t>                                                   А.Эйнштейн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sz="half" idx="1"/>
          </p:nvPr>
        </p:nvSpPr>
        <p:spPr>
          <a:xfrm>
            <a:off x="285720" y="3071810"/>
            <a:ext cx="3857652" cy="2857520"/>
          </a:xfrm>
          <a:ln>
            <a:gradFill>
              <a:gsLst>
                <a:gs pos="0">
                  <a:srgbClr val="FFFF00"/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</a:ln>
        </p:spPr>
        <p:txBody>
          <a:bodyPr/>
          <a:lstStyle/>
          <a:p>
            <a:pPr marL="0" indent="0">
              <a:buFontTx/>
              <a:buNone/>
            </a:pPr>
            <a:r>
              <a:rPr lang="ru-RU" sz="2400" i="1" dirty="0">
                <a:solidFill>
                  <a:srgbClr val="66FF33"/>
                </a:solidFill>
                <a:latin typeface="Arial Narrow" pitchFamily="34" charset="0"/>
              </a:rPr>
              <a:t>Принцип относительности</a:t>
            </a:r>
            <a:r>
              <a:rPr lang="ru-RU" sz="2400" i="1" dirty="0">
                <a:solidFill>
                  <a:schemeClr val="bg1"/>
                </a:solidFill>
                <a:latin typeface="Arial Narrow" pitchFamily="34" charset="0"/>
              </a:rPr>
              <a:t>:</a:t>
            </a:r>
          </a:p>
          <a:p>
            <a:pPr marL="0" indent="0">
              <a:buFontTx/>
              <a:buNone/>
            </a:pPr>
            <a:r>
              <a:rPr lang="ru-RU" sz="2400" dirty="0">
                <a:solidFill>
                  <a:schemeClr val="bg1"/>
                </a:solidFill>
                <a:latin typeface="Arial Narrow" pitchFamily="34" charset="0"/>
              </a:rPr>
              <a:t>Все законы природы инвариантны по отношению ко всем инерциальным системам отсчета. Все процессы природы протекают одинаково во всех </a:t>
            </a:r>
            <a:r>
              <a:rPr lang="ru-RU" sz="2400" dirty="0" smtClean="0">
                <a:solidFill>
                  <a:schemeClr val="bg1"/>
                </a:solidFill>
                <a:latin typeface="Arial Narrow" pitchFamily="34" charset="0"/>
              </a:rPr>
              <a:t>ИСО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106" name="Rectangle 10"/>
          <p:cNvSpPr>
            <a:spLocks noGrp="1" noChangeArrowheads="1"/>
          </p:cNvSpPr>
          <p:nvPr>
            <p:ph sz="quarter" idx="2"/>
          </p:nvPr>
        </p:nvSpPr>
        <p:spPr>
          <a:xfrm>
            <a:off x="2143108" y="1928802"/>
            <a:ext cx="4256080" cy="785818"/>
          </a:xfrm>
          <a:ln cmpd="dbl">
            <a:gradFill flip="none" rotWithShape="1">
              <a:gsLst>
                <a:gs pos="0">
                  <a:srgbClr val="66FF33"/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txBody>
          <a:bodyPr/>
          <a:lstStyle/>
          <a:p>
            <a:pPr algn="ctr">
              <a:buFontTx/>
              <a:buNone/>
            </a:pPr>
            <a:r>
              <a:rPr lang="ru-RU" sz="2800" dirty="0">
                <a:solidFill>
                  <a:schemeClr val="bg1"/>
                </a:solidFill>
                <a:latin typeface="Arial Narrow" pitchFamily="34" charset="0"/>
              </a:rPr>
              <a:t>Постулаты Эйнштейна</a:t>
            </a:r>
          </a:p>
        </p:txBody>
      </p:sp>
      <p:sp>
        <p:nvSpPr>
          <p:cNvPr id="4107" name="Rectangle 11"/>
          <p:cNvSpPr>
            <a:spLocks noGrp="1" noChangeArrowheads="1"/>
          </p:cNvSpPr>
          <p:nvPr>
            <p:ph sz="quarter" idx="3"/>
          </p:nvPr>
        </p:nvSpPr>
        <p:spPr>
          <a:xfrm>
            <a:off x="4500562" y="3071810"/>
            <a:ext cx="4392612" cy="3357586"/>
          </a:xfrm>
          <a:ln>
            <a:gradFill>
              <a:gsLst>
                <a:gs pos="0">
                  <a:srgbClr val="FFFF00"/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</a:ln>
        </p:spPr>
        <p:txBody>
          <a:bodyPr/>
          <a:lstStyle/>
          <a:p>
            <a:pPr marL="0" indent="0">
              <a:buFontTx/>
              <a:buNone/>
            </a:pPr>
            <a:r>
              <a:rPr lang="ru-RU" sz="2400" i="1" dirty="0">
                <a:solidFill>
                  <a:srgbClr val="66FF33"/>
                </a:solidFill>
                <a:latin typeface="Arial Narrow" pitchFamily="34" charset="0"/>
              </a:rPr>
              <a:t>        Принцип постоянства             скорости </a:t>
            </a:r>
            <a:r>
              <a:rPr lang="ru-RU" sz="2400" i="1" dirty="0" smtClean="0">
                <a:solidFill>
                  <a:srgbClr val="66FF33"/>
                </a:solidFill>
                <a:latin typeface="Arial Narrow" pitchFamily="34" charset="0"/>
              </a:rPr>
              <a:t>света</a:t>
            </a:r>
            <a:endParaRPr lang="ru-RU" sz="2400" i="1" dirty="0">
              <a:solidFill>
                <a:srgbClr val="66FF33"/>
              </a:solidFill>
              <a:latin typeface="Arial Narrow" pitchFamily="34" charset="0"/>
            </a:endParaRPr>
          </a:p>
          <a:p>
            <a:pPr marL="0" indent="0">
              <a:buFontTx/>
              <a:buNone/>
            </a:pPr>
            <a:r>
              <a:rPr lang="ru-RU" sz="2400" dirty="0">
                <a:solidFill>
                  <a:schemeClr val="bg1"/>
                </a:solidFill>
                <a:latin typeface="Arial Narrow" pitchFamily="34" charset="0"/>
              </a:rPr>
              <a:t>Скорость света в вакууме постоянна и абсолютна, </a:t>
            </a:r>
            <a:r>
              <a:rPr lang="ru-RU" sz="2400" dirty="0" smtClean="0">
                <a:solidFill>
                  <a:schemeClr val="bg1"/>
                </a:solidFill>
                <a:latin typeface="Arial Narrow" pitchFamily="34" charset="0"/>
              </a:rPr>
              <a:t>то есть </a:t>
            </a:r>
            <a:r>
              <a:rPr lang="ru-RU" sz="2400" dirty="0">
                <a:solidFill>
                  <a:schemeClr val="bg1"/>
                </a:solidFill>
                <a:latin typeface="Arial Narrow" pitchFamily="34" charset="0"/>
              </a:rPr>
              <a:t>одинакова по отношению к любым ИСО. Она не зависит ни от скорости источника, ни от скорости приемника светового сигнала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826</Words>
  <Application>Microsoft Office PowerPoint</Application>
  <PresentationFormat>Экран (4:3)</PresentationFormat>
  <Paragraphs>60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Оформление по умолчанию</vt:lpstr>
      <vt:lpstr>Формула</vt:lpstr>
      <vt:lpstr>Природа и ее законы были покрыты тьмой. Бог сказал: «Да будет Ньютон!» - и все осветилось. Но ненадолго. Дьявол сказал: «Да будет Эйнштейн!» - и все вновь погрузилось во тьму</vt:lpstr>
      <vt:lpstr>Научные открытия</vt:lpstr>
      <vt:lpstr>Научные открытия</vt:lpstr>
      <vt:lpstr>Слайд 4</vt:lpstr>
      <vt:lpstr>Частная  теория относительности</vt:lpstr>
      <vt:lpstr> «Эйнштейн объяснял мне свою теорию каждый день, и вскоре я уже был совершенно уверен, что он ее понял»                                       (Хаим Вейцман)</vt:lpstr>
      <vt:lpstr>Принцип относительности Галилея (1632 год) Все механические явления протекают в любых инерциальных системах отсчета одинаковым образом</vt:lpstr>
      <vt:lpstr>Высшим долгом физиков является поиск тех общих элементарных законов, из которых путем чистой дедукции можно получить картину мира.                             А. Эйнштейн</vt:lpstr>
      <vt:lpstr>Тот, кто пытается выступать в качестве авторитета в области знания истины  и познания, терпит крушение под хохот богов                                                    А.Эйнштейн</vt:lpstr>
      <vt:lpstr>События, одновременные в одной ИСО, неодновременны в другой ИСО, движущейся с иной, чем первая система отсчета скоростью. Одновременность пространственно разделенных событий относительна</vt:lpstr>
      <vt:lpstr>Слайд 11</vt:lpstr>
      <vt:lpstr>Слайд 12</vt:lpstr>
      <vt:lpstr>Всякая новая теория, если она верна, не отменяет законы старой, проверенной опытом теории, а включает их в себя как частный случай</vt:lpstr>
      <vt:lpstr>    При движении с релятивистскими скоростями масса тела увеличивается Это не означает увеличения вещества – количества атомов и молекул , оно остается прежним; это означает увеличение инертности тела – изменять скорость становится труднее</vt:lpstr>
      <vt:lpstr>Релятивистский импульс связан с релятивистской массой</vt:lpstr>
      <vt:lpstr>Любое тело уже только благодаря факту своего существования обладает энергией</vt:lpstr>
      <vt:lpstr>Известно ли вам, кто из выдающихся физиков мира выступал в качестве эксперта в суде на одном из процессов, связанных с патентом?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Евгений</dc:creator>
  <cp:lastModifiedBy>Шевчук</cp:lastModifiedBy>
  <cp:revision>21</cp:revision>
  <dcterms:created xsi:type="dcterms:W3CDTF">2009-01-06T07:18:51Z</dcterms:created>
  <dcterms:modified xsi:type="dcterms:W3CDTF">2012-02-08T05:48:53Z</dcterms:modified>
</cp:coreProperties>
</file>